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466" r:id="rId2"/>
    <p:sldId id="465" r:id="rId3"/>
    <p:sldId id="467" r:id="rId4"/>
    <p:sldId id="468" r:id="rId5"/>
    <p:sldId id="294" r:id="rId6"/>
    <p:sldId id="463" r:id="rId7"/>
    <p:sldId id="46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Lst>
  <p:sldSz cx="9144000" cy="6858000" type="screen4x3"/>
  <p:notesSz cx="9945688"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09" autoAdjust="0"/>
  </p:normalViewPr>
  <p:slideViewPr>
    <p:cSldViewPr>
      <p:cViewPr varScale="1">
        <p:scale>
          <a:sx n="76" d="100"/>
          <a:sy n="76" d="100"/>
        </p:scale>
        <p:origin x="72" y="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9798" cy="3429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633588" y="0"/>
            <a:ext cx="4309798" cy="342900"/>
          </a:xfrm>
          <a:prstGeom prst="rect">
            <a:avLst/>
          </a:prstGeom>
        </p:spPr>
        <p:txBody>
          <a:bodyPr vert="horz" lIns="91440" tIns="45720" rIns="91440" bIns="45720" rtlCol="0"/>
          <a:lstStyle>
            <a:lvl1pPr algn="r">
              <a:defRPr sz="1200"/>
            </a:lvl1pPr>
          </a:lstStyle>
          <a:p>
            <a:fld id="{D3C1FD6F-63E9-43F1-B8A3-DDF60BBD3BB3}" type="datetimeFigureOut">
              <a:rPr lang="de-DE" smtClean="0"/>
              <a:t>10.03.2021</a:t>
            </a:fld>
            <a:endParaRPr lang="de-DE"/>
          </a:p>
        </p:txBody>
      </p:sp>
      <p:sp>
        <p:nvSpPr>
          <p:cNvPr id="4" name="Folienbildplatzhalter 3"/>
          <p:cNvSpPr>
            <a:spLocks noGrp="1" noRot="1" noChangeAspect="1"/>
          </p:cNvSpPr>
          <p:nvPr>
            <p:ph type="sldImg" idx="2"/>
          </p:nvPr>
        </p:nvSpPr>
        <p:spPr>
          <a:xfrm>
            <a:off x="3257550" y="514350"/>
            <a:ext cx="3430588" cy="257175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4569" y="3257550"/>
            <a:ext cx="7956550" cy="30861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4309798" cy="3429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633588" y="6513910"/>
            <a:ext cx="4309798" cy="342900"/>
          </a:xfrm>
          <a:prstGeom prst="rect">
            <a:avLst/>
          </a:prstGeom>
        </p:spPr>
        <p:txBody>
          <a:bodyPr vert="horz" lIns="91440" tIns="45720" rIns="91440" bIns="45720" rtlCol="0" anchor="b"/>
          <a:lstStyle>
            <a:lvl1pPr algn="r">
              <a:defRPr sz="1200"/>
            </a:lvl1pPr>
          </a:lstStyle>
          <a:p>
            <a:fld id="{37A7509F-7243-42C1-BA6B-A896EA0435CA}" type="slidenum">
              <a:rPr lang="de-DE" smtClean="0"/>
              <a:t>‹Nr.›</a:t>
            </a:fld>
            <a:endParaRPr lang="de-DE"/>
          </a:p>
        </p:txBody>
      </p:sp>
    </p:spTree>
    <p:extLst>
      <p:ext uri="{BB962C8B-B14F-4D97-AF65-F5344CB8AC3E}">
        <p14:creationId xmlns:p14="http://schemas.microsoft.com/office/powerpoint/2010/main" val="84528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sldNum" sz="quarter" idx="5"/>
          </p:nvPr>
        </p:nvSpPr>
        <p:spPr>
          <a:noFill/>
        </p:spPr>
        <p:txBody>
          <a:bodyPr/>
          <a:lstStyle>
            <a:lvl1pPr defTabSz="762019">
              <a:defRPr sz="2200">
                <a:solidFill>
                  <a:srgbClr val="000099"/>
                </a:solidFill>
                <a:latin typeface="Tahoma" pitchFamily="34" charset="0"/>
                <a:ea typeface="Osaka"/>
                <a:cs typeface="Osaka"/>
              </a:defRPr>
            </a:lvl1pPr>
            <a:lvl2pPr marL="685817" indent="-263776" defTabSz="762019">
              <a:defRPr sz="2200">
                <a:solidFill>
                  <a:srgbClr val="000099"/>
                </a:solidFill>
                <a:latin typeface="Tahoma" pitchFamily="34" charset="0"/>
                <a:ea typeface="Osaka"/>
                <a:cs typeface="Osaka"/>
              </a:defRPr>
            </a:lvl2pPr>
            <a:lvl3pPr marL="1055103" indent="-211021" defTabSz="762019">
              <a:defRPr sz="2200">
                <a:solidFill>
                  <a:srgbClr val="000099"/>
                </a:solidFill>
                <a:latin typeface="Tahoma" pitchFamily="34" charset="0"/>
                <a:ea typeface="Osaka"/>
                <a:cs typeface="Osaka"/>
              </a:defRPr>
            </a:lvl3pPr>
            <a:lvl4pPr marL="1477145" indent="-211021" defTabSz="762019">
              <a:defRPr sz="2200">
                <a:solidFill>
                  <a:srgbClr val="000099"/>
                </a:solidFill>
                <a:latin typeface="Tahoma" pitchFamily="34" charset="0"/>
                <a:ea typeface="Osaka"/>
                <a:cs typeface="Osaka"/>
              </a:defRPr>
            </a:lvl4pPr>
            <a:lvl5pPr marL="1899186" indent="-211021" defTabSz="762019">
              <a:defRPr sz="2200">
                <a:solidFill>
                  <a:srgbClr val="000099"/>
                </a:solidFill>
                <a:latin typeface="Tahoma" pitchFamily="34" charset="0"/>
                <a:ea typeface="Osaka"/>
                <a:cs typeface="Osaka"/>
              </a:defRPr>
            </a:lvl5pPr>
            <a:lvl6pPr marL="2321227"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6pPr>
            <a:lvl7pPr marL="2743269"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7pPr>
            <a:lvl8pPr marL="3165310"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8pPr>
            <a:lvl9pPr marL="3587351"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9pPr>
          </a:lstStyle>
          <a:p>
            <a:fld id="{3488ABC2-AB26-4A6E-B005-8729E2D9EE38}" type="slidenum">
              <a:rPr lang="de-DE" altLang="de-DE" sz="1000">
                <a:solidFill>
                  <a:schemeClr val="tx1"/>
                </a:solidFill>
                <a:latin typeface="Times New Roman" pitchFamily="18" charset="0"/>
              </a:rPr>
              <a:pPr/>
              <a:t>2</a:t>
            </a:fld>
            <a:endParaRPr lang="de-DE" altLang="de-DE" sz="1000">
              <a:solidFill>
                <a:schemeClr val="tx1"/>
              </a:solidFill>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r>
              <a:rPr lang="de-DE" altLang="de-DE"/>
              <a:t>„Vorschrift zur Bewegung der geometrischen Körper“</a:t>
            </a:r>
          </a:p>
          <a:p>
            <a:endParaRPr lang="de-DE" alt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p:cNvSpPr>
          <p:nvPr>
            <p:ph type="sldImg"/>
          </p:nvPr>
        </p:nvSpPr>
        <p:spPr>
          <a:ln/>
        </p:spPr>
      </p:sp>
      <p:sp>
        <p:nvSpPr>
          <p:cNvPr id="286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Um rechtsdrehende und linksdrehende Systeme auseinanderhalten zu können dürfen sie auch gerne die rechte Handregel verwenden.  </a:t>
            </a:r>
          </a:p>
        </p:txBody>
      </p:sp>
      <p:sp>
        <p:nvSpPr>
          <p:cNvPr id="286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F7D373B7-6EC7-4A85-BFFE-302D02B432BE}" type="slidenum">
              <a:rPr lang="de-DE" altLang="de-DE" sz="1200">
                <a:latin typeface="Arial" pitchFamily="34" charset="0"/>
              </a:rPr>
              <a:pPr eaLnBrk="1" hangingPunct="1"/>
              <a:t>12</a:t>
            </a:fld>
            <a:endParaRPr lang="de-DE" altLang="de-DE" sz="120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lienbildplatzhalter 1"/>
          <p:cNvSpPr>
            <a:spLocks noGrp="1" noRot="1" noChangeAspect="1"/>
          </p:cNvSpPr>
          <p:nvPr>
            <p:ph type="sldImg"/>
          </p:nvPr>
        </p:nvSpPr>
        <p:spPr>
          <a:ln/>
        </p:spPr>
      </p:sp>
      <p:sp>
        <p:nvSpPr>
          <p:cNvPr id="3072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3072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6966D33D-CBE1-4549-84E7-0E1A754BFFAC}" type="slidenum">
              <a:rPr lang="de-DE" altLang="de-DE" sz="1200">
                <a:latin typeface="Arial" pitchFamily="34" charset="0"/>
              </a:rPr>
              <a:pPr eaLnBrk="1" hangingPunct="1"/>
              <a:t>13</a:t>
            </a:fld>
            <a:endParaRPr lang="de-DE" altLang="de-DE" sz="120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lienbildplatzhalter 1"/>
          <p:cNvSpPr>
            <a:spLocks noGrp="1" noRot="1" noChangeAspect="1"/>
          </p:cNvSpPr>
          <p:nvPr>
            <p:ph type="sldImg"/>
          </p:nvPr>
        </p:nvSpPr>
        <p:spPr>
          <a:ln/>
        </p:spPr>
      </p:sp>
      <p:sp>
        <p:nvSpPr>
          <p:cNvPr id="3277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3277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490AD82C-966A-47B3-948F-116AAC1E39D4}" type="slidenum">
              <a:rPr lang="de-DE" altLang="de-DE" sz="1200">
                <a:latin typeface="Arial" pitchFamily="34" charset="0"/>
              </a:rPr>
              <a:pPr eaLnBrk="1" hangingPunct="1"/>
              <a:t>14</a:t>
            </a:fld>
            <a:endParaRPr lang="de-DE" altLang="de-DE" sz="120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p:cNvSpPr>
            <a:spLocks noGrp="1" noRot="1" noChangeAspect="1"/>
          </p:cNvSpPr>
          <p:nvPr>
            <p:ph type="sldImg"/>
          </p:nvPr>
        </p:nvSpPr>
        <p:spPr>
          <a:ln/>
        </p:spPr>
      </p:sp>
      <p:sp>
        <p:nvSpPr>
          <p:cNvPr id="3481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a:latin typeface="Arial" pitchFamily="34" charset="0"/>
            </a:endParaRPr>
          </a:p>
        </p:txBody>
      </p:sp>
      <p:sp>
        <p:nvSpPr>
          <p:cNvPr id="3482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76BA5AC7-CE94-4280-8439-2122CD8E0DBC}" type="slidenum">
              <a:rPr lang="de-DE" altLang="de-DE" sz="1200">
                <a:latin typeface="Arial" pitchFamily="34" charset="0"/>
              </a:rPr>
              <a:pPr eaLnBrk="1" hangingPunct="1"/>
              <a:t>15</a:t>
            </a:fld>
            <a:endParaRPr lang="de-DE" altLang="de-DE" sz="120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bildplatzhalter 1"/>
          <p:cNvSpPr>
            <a:spLocks noGrp="1" noRot="1" noChangeAspect="1"/>
          </p:cNvSpPr>
          <p:nvPr>
            <p:ph type="sldImg"/>
          </p:nvPr>
        </p:nvSpPr>
        <p:spPr>
          <a:ln/>
        </p:spPr>
      </p:sp>
      <p:sp>
        <p:nvSpPr>
          <p:cNvPr id="3686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a:latin typeface="Arial" pitchFamily="34" charset="0"/>
            </a:endParaRPr>
          </a:p>
        </p:txBody>
      </p:sp>
      <p:sp>
        <p:nvSpPr>
          <p:cNvPr id="3686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21FC826-CDAA-489A-8C17-B771F3E756FF}" type="slidenum">
              <a:rPr lang="de-DE" altLang="de-DE" sz="1200">
                <a:latin typeface="Arial" pitchFamily="34" charset="0"/>
              </a:rPr>
              <a:pPr eaLnBrk="1" hangingPunct="1"/>
              <a:t>16</a:t>
            </a:fld>
            <a:endParaRPr lang="de-DE" altLang="de-DE" sz="120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p:cNvSpPr>
          <p:nvPr>
            <p:ph type="sldImg"/>
          </p:nvPr>
        </p:nvSpPr>
        <p:spPr>
          <a:ln/>
        </p:spPr>
      </p:sp>
      <p:sp>
        <p:nvSpPr>
          <p:cNvPr id="3891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Nimmt man den Roboter hinzu, dann bezieht sich das Objekt auf den Endeffektor (EKS) und dieser wiederum auf die Basis (BKS).</a:t>
            </a:r>
          </a:p>
        </p:txBody>
      </p:sp>
      <p:sp>
        <p:nvSpPr>
          <p:cNvPr id="3891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FEC7CC90-6E34-415F-8221-4F6A251765CE}" type="slidenum">
              <a:rPr lang="de-DE" altLang="de-DE" sz="1200">
                <a:latin typeface="Arial" pitchFamily="34" charset="0"/>
              </a:rPr>
              <a:pPr eaLnBrk="1" hangingPunct="1"/>
              <a:t>17</a:t>
            </a:fld>
            <a:endParaRPr lang="de-DE" altLang="de-DE" sz="12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lienbildplatzhalter 1"/>
          <p:cNvSpPr>
            <a:spLocks noGrp="1" noRot="1" noChangeAspect="1"/>
          </p:cNvSpPr>
          <p:nvPr>
            <p:ph type="sldImg"/>
          </p:nvPr>
        </p:nvSpPr>
        <p:spPr>
          <a:ln/>
        </p:spPr>
      </p:sp>
      <p:sp>
        <p:nvSpPr>
          <p:cNvPr id="4096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4096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AE156C4E-317E-4EE5-9151-CEB0FB9B3B7F}" type="slidenum">
              <a:rPr lang="de-DE" altLang="de-DE" sz="1200">
                <a:latin typeface="Arial" pitchFamily="34" charset="0"/>
              </a:rPr>
              <a:pPr eaLnBrk="1" hangingPunct="1"/>
              <a:t>18</a:t>
            </a:fld>
            <a:endParaRPr lang="de-DE" altLang="de-DE" sz="120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lienbildplatzhalter 1"/>
          <p:cNvSpPr>
            <a:spLocks noGrp="1" noRot="1" noChangeAspect="1"/>
          </p:cNvSpPr>
          <p:nvPr>
            <p:ph type="sldImg"/>
          </p:nvPr>
        </p:nvSpPr>
        <p:spPr>
          <a:ln/>
        </p:spPr>
      </p:sp>
      <p:sp>
        <p:nvSpPr>
          <p:cNvPr id="4301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Die Freiheitsgrade eines starren Objekts sind dabei nicht zu verwechseln mit </a:t>
            </a:r>
            <a:r>
              <a:rPr lang="de-DE" altLang="de-DE">
                <a:latin typeface="Arial" pitchFamily="34" charset="0"/>
              </a:rPr>
              <a:t>den Bewegungsfreiheitsgraden eines Roboters.</a:t>
            </a:r>
            <a:endParaRPr lang="de-DE" altLang="de-DE" dirty="0">
              <a:latin typeface="Arial" pitchFamily="34" charset="0"/>
            </a:endParaRPr>
          </a:p>
          <a:p>
            <a:r>
              <a:rPr lang="de-DE" altLang="de-DE" dirty="0">
                <a:latin typeface="Arial" pitchFamily="34" charset="0"/>
              </a:rPr>
              <a:t>Bewegungsfreiheitsgrade: Dimensionen in Gelenkwinkelraum</a:t>
            </a:r>
          </a:p>
          <a:p>
            <a:r>
              <a:rPr lang="de-DE" altLang="de-DE" dirty="0">
                <a:latin typeface="Arial" pitchFamily="34" charset="0"/>
              </a:rPr>
              <a:t>Industrieroboter sechs DOF um einen möglichst großen Arbeitsraum abdecken zu können.</a:t>
            </a:r>
          </a:p>
          <a:p>
            <a:r>
              <a:rPr lang="de-DE" altLang="de-DE" dirty="0">
                <a:latin typeface="Arial" pitchFamily="34" charset="0"/>
              </a:rPr>
              <a:t>Wie viele Freiheitsgrade / Bewegungsfreiheitsgrade hat Ihre Hand?</a:t>
            </a:r>
          </a:p>
        </p:txBody>
      </p:sp>
      <p:sp>
        <p:nvSpPr>
          <p:cNvPr id="4301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70779B13-E447-44AA-9C40-E8A330F83246}" type="slidenum">
              <a:rPr lang="de-DE" altLang="de-DE" sz="1200">
                <a:latin typeface="Arial" pitchFamily="34" charset="0"/>
              </a:rPr>
              <a:pPr eaLnBrk="1" hangingPunct="1"/>
              <a:t>19</a:t>
            </a:fld>
            <a:endParaRPr lang="de-DE" altLang="de-DE" sz="120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p:cNvSpPr>
            <a:spLocks noGrp="1" noRot="1" noChangeAspect="1"/>
          </p:cNvSpPr>
          <p:nvPr>
            <p:ph type="sldImg"/>
          </p:nvPr>
        </p:nvSpPr>
        <p:spPr>
          <a:ln/>
        </p:spPr>
      </p:sp>
      <p:sp>
        <p:nvSpPr>
          <p:cNvPr id="4505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4506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A7A5DCF7-3EA6-4777-8A05-0E717DF68161}" type="slidenum">
              <a:rPr lang="de-DE" altLang="de-DE" sz="1200">
                <a:latin typeface="Arial" pitchFamily="34" charset="0"/>
              </a:rPr>
              <a:pPr eaLnBrk="1" hangingPunct="1"/>
              <a:t>20</a:t>
            </a:fld>
            <a:endParaRPr lang="de-DE" altLang="de-DE" sz="120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p:cNvSpPr>
          <p:nvPr>
            <p:ph type="sldImg"/>
          </p:nvPr>
        </p:nvSpPr>
        <p:spPr>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Während Sie für die Beschreibung der Objektposition mit einem dreidimensionalen Vektor auskommen, benötigen Sie für die Orientierung eine 3x3 Matrix, welche mehrere Rotationen beinhalten kann. Um jede Orientierung im </a:t>
            </a:r>
            <a:r>
              <a:rPr lang="de-DE" altLang="de-DE" dirty="0" err="1">
                <a:latin typeface="Arial" pitchFamily="34" charset="0"/>
              </a:rPr>
              <a:t>euklid</a:t>
            </a:r>
            <a:r>
              <a:rPr lang="de-DE" altLang="de-DE" dirty="0">
                <a:latin typeface="Arial" pitchFamily="34" charset="0"/>
              </a:rPr>
              <a:t>. Raum beschreiben zu können benötigen Sie mind. 3 Rotationen um geeignete Achsen. </a:t>
            </a:r>
          </a:p>
          <a:p>
            <a:endParaRPr lang="de-DE" altLang="de-DE" dirty="0">
              <a:latin typeface="Arial" pitchFamily="34" charset="0"/>
            </a:endParaRPr>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816E41D-C008-4693-956B-1B5C0D33634F}" type="slidenum">
              <a:rPr lang="de-DE" altLang="de-DE" sz="1200">
                <a:latin typeface="Arial" pitchFamily="34" charset="0"/>
              </a:rPr>
              <a:pPr eaLnBrk="1" hangingPunct="1"/>
              <a:t>21</a:t>
            </a:fld>
            <a:endParaRPr lang="de-DE" altLang="de-DE" sz="120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7A7509F-7243-42C1-BA6B-A896EA0435CA}" type="slidenum">
              <a:rPr lang="de-DE" smtClean="0"/>
              <a:t>4</a:t>
            </a:fld>
            <a:endParaRPr lang="de-DE"/>
          </a:p>
        </p:txBody>
      </p:sp>
    </p:spTree>
    <p:extLst>
      <p:ext uri="{BB962C8B-B14F-4D97-AF65-F5344CB8AC3E}">
        <p14:creationId xmlns:p14="http://schemas.microsoft.com/office/powerpoint/2010/main" val="1009141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p:cNvSpPr>
            <a:spLocks noGrp="1" noRot="1" noChangeAspect="1"/>
          </p:cNvSpPr>
          <p:nvPr>
            <p:ph type="sldImg"/>
          </p:nvPr>
        </p:nvSpPr>
        <p:spPr>
          <a:ln/>
        </p:spPr>
      </p:sp>
      <p:sp>
        <p:nvSpPr>
          <p:cNvPr id="4915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a:latin typeface="Arial" pitchFamily="34" charset="0"/>
            </a:endParaRPr>
          </a:p>
        </p:txBody>
      </p:sp>
      <p:sp>
        <p:nvSpPr>
          <p:cNvPr id="4915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7ACCE72A-3401-4F71-BFE9-6EFBA2135384}" type="slidenum">
              <a:rPr lang="de-DE" altLang="de-DE" sz="1200">
                <a:latin typeface="Arial" pitchFamily="34" charset="0"/>
              </a:rPr>
              <a:pPr eaLnBrk="1" hangingPunct="1"/>
              <a:t>22</a:t>
            </a:fld>
            <a:endParaRPr lang="de-DE" altLang="de-DE" sz="120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lienbildplatzhalter 1"/>
          <p:cNvSpPr>
            <a:spLocks noGrp="1" noRot="1" noChangeAspect="1"/>
          </p:cNvSpPr>
          <p:nvPr>
            <p:ph type="sldImg"/>
          </p:nvPr>
        </p:nvSpPr>
        <p:spPr>
          <a:ln/>
        </p:spPr>
      </p:sp>
      <mc:AlternateContent xmlns:mc="http://schemas.openxmlformats.org/markup-compatibility/2006" xmlns:a14="http://schemas.microsoft.com/office/drawing/2010/main">
        <mc:Choice Requires="a14">
          <p:sp>
            <p:nvSpPr>
              <p:cNvPr id="51203" name="Notizenplatzhalter 2"/>
              <p:cNvSpPr>
                <a:spLocks noGrp="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de-DE" altLang="de-DE" dirty="0">
                    <a:latin typeface="Arial" pitchFamily="34" charset="0"/>
                  </a:rPr>
                  <a:t>Das Objekt lässt sich durch Polarkoordinaten mit l Entfernung zum Ursprung und dem Winkel </a:t>
                </a:r>
                <a14:m>
                  <m:oMath xmlns:m="http://schemas.openxmlformats.org/officeDocument/2006/math">
                    <m:r>
                      <a:rPr lang="de-DE" altLang="de-DE" i="1" smtClean="0">
                        <a:latin typeface="Cambria Math" panose="02040503050406030204" pitchFamily="18" charset="0"/>
                        <a:ea typeface="Cambria Math" panose="02040503050406030204" pitchFamily="18" charset="0"/>
                      </a:rPr>
                      <m:t>∅</m:t>
                    </m:r>
                  </m:oMath>
                </a14:m>
                <a:r>
                  <a:rPr lang="de-DE" altLang="de-DE" dirty="0">
                    <a:latin typeface="Arial" pitchFamily="34" charset="0"/>
                  </a:rPr>
                  <a:t> angegeben.</a:t>
                </a:r>
              </a:p>
              <a:p>
                <a:r>
                  <a:rPr lang="de-DE" altLang="de-DE" dirty="0">
                    <a:latin typeface="Arial" pitchFamily="34" charset="0"/>
                  </a:rPr>
                  <a:t>Wir wollen um </a:t>
                </a:r>
                <a14:m>
                  <m:oMath xmlns:m="http://schemas.openxmlformats.org/officeDocument/2006/math">
                    <m:r>
                      <a:rPr lang="de-DE" altLang="de-DE" i="1" smtClean="0">
                        <a:latin typeface="Cambria Math" panose="02040503050406030204" pitchFamily="18" charset="0"/>
                        <a:ea typeface="Cambria Math" panose="02040503050406030204" pitchFamily="18" charset="0"/>
                      </a:rPr>
                      <m:t>∝</m:t>
                    </m:r>
                    <m:r>
                      <a:rPr lang="de-DE" altLang="de-DE" b="0" i="1" smtClean="0">
                        <a:latin typeface="Cambria Math" panose="02040503050406030204" pitchFamily="18" charset="0"/>
                        <a:ea typeface="Cambria Math" panose="02040503050406030204" pitchFamily="18" charset="0"/>
                      </a:rPr>
                      <m:t> </m:t>
                    </m:r>
                  </m:oMath>
                </a14:m>
                <a:r>
                  <a:rPr lang="de-DE" altLang="de-DE" dirty="0">
                    <a:latin typeface="Arial" pitchFamily="34" charset="0"/>
                  </a:rPr>
                  <a:t>drehen. </a:t>
                </a:r>
              </a:p>
            </p:txBody>
          </p:sp>
        </mc:Choice>
        <mc:Fallback xmlns="">
          <p:sp>
            <p:nvSpPr>
              <p:cNvPr id="5120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Das Objekt lässt sich durch Polarkoordinaten mit l Entfernung zum Ursprung und dem Winkel </a:t>
                </a:r>
                <a:r>
                  <a:rPr lang="de-DE" altLang="de-DE" i="0">
                    <a:latin typeface="Cambria Math" panose="02040503050406030204" pitchFamily="18" charset="0"/>
                    <a:ea typeface="Cambria Math" panose="02040503050406030204" pitchFamily="18" charset="0"/>
                  </a:rPr>
                  <a:t>∅</a:t>
                </a:r>
                <a:r>
                  <a:rPr lang="de-DE" altLang="de-DE" dirty="0">
                    <a:latin typeface="Arial" pitchFamily="34" charset="0"/>
                  </a:rPr>
                  <a:t> angegeben.</a:t>
                </a:r>
              </a:p>
              <a:p>
                <a:r>
                  <a:rPr lang="de-DE" altLang="de-DE" dirty="0">
                    <a:latin typeface="Arial" pitchFamily="34" charset="0"/>
                  </a:rPr>
                  <a:t>Wir wollen um </a:t>
                </a:r>
                <a:r>
                  <a:rPr lang="de-DE" altLang="de-DE" i="0">
                    <a:latin typeface="Cambria Math" panose="02040503050406030204" pitchFamily="18" charset="0"/>
                    <a:ea typeface="Cambria Math" panose="02040503050406030204" pitchFamily="18" charset="0"/>
                  </a:rPr>
                  <a:t>∝</a:t>
                </a:r>
                <a:r>
                  <a:rPr lang="de-DE" altLang="de-DE" b="0" i="0">
                    <a:latin typeface="Cambria Math" panose="02040503050406030204" pitchFamily="18" charset="0"/>
                    <a:ea typeface="Cambria Math" panose="02040503050406030204" pitchFamily="18" charset="0"/>
                  </a:rPr>
                  <a:t> </a:t>
                </a:r>
                <a:r>
                  <a:rPr lang="de-DE" altLang="de-DE" dirty="0">
                    <a:latin typeface="Arial" pitchFamily="34" charset="0"/>
                  </a:rPr>
                  <a:t>drehen. </a:t>
                </a:r>
              </a:p>
            </p:txBody>
          </p:sp>
        </mc:Fallback>
      </mc:AlternateContent>
      <p:sp>
        <p:nvSpPr>
          <p:cNvPr id="5120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4E05E791-3F6C-4078-B93B-0BF984A22B70}" type="slidenum">
              <a:rPr lang="de-DE" altLang="de-DE" sz="1200">
                <a:latin typeface="Arial" pitchFamily="34" charset="0"/>
              </a:rPr>
              <a:pPr eaLnBrk="1" hangingPunct="1"/>
              <a:t>23</a:t>
            </a:fld>
            <a:endParaRPr lang="de-DE" altLang="de-DE" sz="120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p:cNvSpPr>
          <p:nvPr>
            <p:ph type="sldImg"/>
          </p:nvPr>
        </p:nvSpPr>
        <p:spPr>
          <a:ln/>
        </p:spPr>
      </p:sp>
      <p:sp>
        <p:nvSpPr>
          <p:cNvPr id="5325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5325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BAC3AB2-6DC1-45E5-9B1F-742D0437A997}" type="slidenum">
              <a:rPr lang="de-DE" altLang="de-DE" sz="1200">
                <a:latin typeface="Arial" pitchFamily="34" charset="0"/>
              </a:rPr>
              <a:pPr eaLnBrk="1" hangingPunct="1"/>
              <a:t>24</a:t>
            </a:fld>
            <a:endParaRPr lang="de-DE" altLang="de-DE" sz="120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p:cNvSpPr>
            <a:spLocks noGrp="1" noRot="1" noChangeAspect="1"/>
          </p:cNvSpPr>
          <p:nvPr>
            <p:ph type="sldImg"/>
          </p:nvPr>
        </p:nvSpPr>
        <p:spPr>
          <a:ln/>
        </p:spPr>
      </p:sp>
      <p:sp>
        <p:nvSpPr>
          <p:cNvPr id="1843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Die </a:t>
            </a:r>
            <a:r>
              <a:rPr lang="de-DE" altLang="de-DE" dirty="0" err="1">
                <a:latin typeface="Arial" pitchFamily="34" charset="0"/>
              </a:rPr>
              <a:t>Kinematk</a:t>
            </a:r>
            <a:r>
              <a:rPr lang="de-DE" altLang="de-DE" dirty="0">
                <a:latin typeface="Arial" pitchFamily="34" charset="0"/>
              </a:rPr>
              <a:t> ein essentieller Bestandteil der Robotik ist.</a:t>
            </a:r>
          </a:p>
          <a:p>
            <a:r>
              <a:rPr lang="de-DE" altLang="de-DE" dirty="0">
                <a:latin typeface="Arial" pitchFamily="34" charset="0"/>
              </a:rPr>
              <a:t>d.h. die Kinematik dient der Bewegungsbeschreibung eines Körpers in einem Raum wobei die Bewegung durch einen Weg </a:t>
            </a:r>
            <a:r>
              <a:rPr lang="de-DE" altLang="de-DE" dirty="0" err="1">
                <a:latin typeface="Arial" pitchFamily="34" charset="0"/>
              </a:rPr>
              <a:t>bzw</a:t>
            </a:r>
            <a:r>
              <a:rPr lang="de-DE" altLang="de-DE" dirty="0">
                <a:latin typeface="Arial" pitchFamily="34" charset="0"/>
              </a:rPr>
              <a:t> Trajektorie beschrieben kann, welcher sich aus mehreren Bewegungszuständen zusammensetzt. Betrachtet man folgenden Roboterarm (TCP, Gelenke), so kann man die Bewegung des TCP in Form einer Zustandsfolge aus kartesischen Zuständen (Position und Orientierung) beschreiben. Möchten Sie jetzt nun die Bewegung des gesamten Roboters, also dessen Gelenke beschreiben, so benötigen Sie Zustände in Form Gelenkwinkelwerten welchen den Zustand eines Roboters zu jedem Zeitpunkt angeben.</a:t>
            </a:r>
          </a:p>
          <a:p>
            <a:r>
              <a:rPr lang="de-DE" altLang="de-DE" dirty="0">
                <a:latin typeface="Arial" pitchFamily="34" charset="0"/>
              </a:rPr>
              <a:t>Beispiel direkte Kinematik: Gegeben eine Bewegung im Gelenkwinkelraum. Objekt greifen. Distanzberechnung zum Objekt benötigt die momentan Position des TCP. Direktes Kinematisches Problem. Kollisionsvermeidung.</a:t>
            </a:r>
          </a:p>
          <a:p>
            <a:r>
              <a:rPr lang="de-DE" altLang="de-DE" dirty="0">
                <a:latin typeface="Arial" pitchFamily="34" charset="0"/>
              </a:rPr>
              <a:t>Beispiel inverse Kinematik: Gegeben eine Bewegung im kartesischen Raum. Objekt greifen. Stellung notwendig m Objektposition zu erreichen. Inverses Kinematisches Problem. Gelenkwinkelbeschränkungen einhalten.</a:t>
            </a:r>
          </a:p>
        </p:txBody>
      </p:sp>
      <p:sp>
        <p:nvSpPr>
          <p:cNvPr id="1843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C408F7D7-98CD-4EA2-AB9E-3FD3EF1EF6EE}" type="slidenum">
              <a:rPr lang="de-DE" altLang="de-DE" sz="1200">
                <a:latin typeface="Arial" pitchFamily="34" charset="0"/>
              </a:rPr>
              <a:pPr eaLnBrk="1" hangingPunct="1"/>
              <a:t>5</a:t>
            </a:fld>
            <a:endParaRPr lang="de-DE" altLang="de-DE" sz="120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sldNum" sz="quarter" idx="5"/>
          </p:nvPr>
        </p:nvSpPr>
        <p:spPr>
          <a:noFill/>
        </p:spPr>
        <p:txBody>
          <a:bodyPr/>
          <a:lstStyle>
            <a:lvl1pPr defTabSz="762019">
              <a:defRPr sz="2200">
                <a:solidFill>
                  <a:srgbClr val="000099"/>
                </a:solidFill>
                <a:latin typeface="Tahoma" pitchFamily="34" charset="0"/>
                <a:ea typeface="Osaka"/>
                <a:cs typeface="Osaka"/>
              </a:defRPr>
            </a:lvl1pPr>
            <a:lvl2pPr marL="685817" indent="-263776" defTabSz="762019">
              <a:defRPr sz="2200">
                <a:solidFill>
                  <a:srgbClr val="000099"/>
                </a:solidFill>
                <a:latin typeface="Tahoma" pitchFamily="34" charset="0"/>
                <a:ea typeface="Osaka"/>
                <a:cs typeface="Osaka"/>
              </a:defRPr>
            </a:lvl2pPr>
            <a:lvl3pPr marL="1055103" indent="-211021" defTabSz="762019">
              <a:defRPr sz="2200">
                <a:solidFill>
                  <a:srgbClr val="000099"/>
                </a:solidFill>
                <a:latin typeface="Tahoma" pitchFamily="34" charset="0"/>
                <a:ea typeface="Osaka"/>
                <a:cs typeface="Osaka"/>
              </a:defRPr>
            </a:lvl3pPr>
            <a:lvl4pPr marL="1477145" indent="-211021" defTabSz="762019">
              <a:defRPr sz="2200">
                <a:solidFill>
                  <a:srgbClr val="000099"/>
                </a:solidFill>
                <a:latin typeface="Tahoma" pitchFamily="34" charset="0"/>
                <a:ea typeface="Osaka"/>
                <a:cs typeface="Osaka"/>
              </a:defRPr>
            </a:lvl4pPr>
            <a:lvl5pPr marL="1899186" indent="-211021" defTabSz="762019">
              <a:defRPr sz="2200">
                <a:solidFill>
                  <a:srgbClr val="000099"/>
                </a:solidFill>
                <a:latin typeface="Tahoma" pitchFamily="34" charset="0"/>
                <a:ea typeface="Osaka"/>
                <a:cs typeface="Osaka"/>
              </a:defRPr>
            </a:lvl5pPr>
            <a:lvl6pPr marL="2321227"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6pPr>
            <a:lvl7pPr marL="2743269"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7pPr>
            <a:lvl8pPr marL="3165310"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8pPr>
            <a:lvl9pPr marL="3587351"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9pPr>
          </a:lstStyle>
          <a:p>
            <a:fld id="{88ED2BBE-D38D-460D-83B7-CF4A8C6C4820}" type="slidenum">
              <a:rPr lang="de-DE" altLang="de-DE" sz="1000">
                <a:solidFill>
                  <a:schemeClr val="tx1"/>
                </a:solidFill>
                <a:latin typeface="Times New Roman" pitchFamily="18" charset="0"/>
              </a:rPr>
              <a:pPr/>
              <a:t>6</a:t>
            </a:fld>
            <a:endParaRPr lang="de-DE" altLang="de-DE" sz="1000">
              <a:solidFill>
                <a:schemeClr val="tx1"/>
              </a:solidFill>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endParaRPr lang="de-DE" altLang="de-DE"/>
          </a:p>
        </p:txBody>
      </p:sp>
    </p:spTree>
    <p:extLst>
      <p:ext uri="{BB962C8B-B14F-4D97-AF65-F5344CB8AC3E}">
        <p14:creationId xmlns:p14="http://schemas.microsoft.com/office/powerpoint/2010/main" val="25913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sldNum" sz="quarter" idx="5"/>
          </p:nvPr>
        </p:nvSpPr>
        <p:spPr>
          <a:noFill/>
        </p:spPr>
        <p:txBody>
          <a:bodyPr/>
          <a:lstStyle>
            <a:lvl1pPr defTabSz="762019">
              <a:defRPr sz="2200">
                <a:solidFill>
                  <a:srgbClr val="000099"/>
                </a:solidFill>
                <a:latin typeface="Tahoma" pitchFamily="34" charset="0"/>
                <a:ea typeface="Osaka"/>
                <a:cs typeface="Osaka"/>
              </a:defRPr>
            </a:lvl1pPr>
            <a:lvl2pPr marL="685817" indent="-263776" defTabSz="762019">
              <a:defRPr sz="2200">
                <a:solidFill>
                  <a:srgbClr val="000099"/>
                </a:solidFill>
                <a:latin typeface="Tahoma" pitchFamily="34" charset="0"/>
                <a:ea typeface="Osaka"/>
                <a:cs typeface="Osaka"/>
              </a:defRPr>
            </a:lvl2pPr>
            <a:lvl3pPr marL="1055103" indent="-211021" defTabSz="762019">
              <a:defRPr sz="2200">
                <a:solidFill>
                  <a:srgbClr val="000099"/>
                </a:solidFill>
                <a:latin typeface="Tahoma" pitchFamily="34" charset="0"/>
                <a:ea typeface="Osaka"/>
                <a:cs typeface="Osaka"/>
              </a:defRPr>
            </a:lvl3pPr>
            <a:lvl4pPr marL="1477145" indent="-211021" defTabSz="762019">
              <a:defRPr sz="2200">
                <a:solidFill>
                  <a:srgbClr val="000099"/>
                </a:solidFill>
                <a:latin typeface="Tahoma" pitchFamily="34" charset="0"/>
                <a:ea typeface="Osaka"/>
                <a:cs typeface="Osaka"/>
              </a:defRPr>
            </a:lvl4pPr>
            <a:lvl5pPr marL="1899186" indent="-211021" defTabSz="762019">
              <a:defRPr sz="2200">
                <a:solidFill>
                  <a:srgbClr val="000099"/>
                </a:solidFill>
                <a:latin typeface="Tahoma" pitchFamily="34" charset="0"/>
                <a:ea typeface="Osaka"/>
                <a:cs typeface="Osaka"/>
              </a:defRPr>
            </a:lvl5pPr>
            <a:lvl6pPr marL="2321227"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6pPr>
            <a:lvl7pPr marL="2743269"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7pPr>
            <a:lvl8pPr marL="3165310"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8pPr>
            <a:lvl9pPr marL="3587351" indent="-211021" defTabSz="762019" eaLnBrk="0" fontAlgn="base" hangingPunct="0">
              <a:spcBef>
                <a:spcPct val="50000"/>
              </a:spcBef>
              <a:spcAft>
                <a:spcPct val="0"/>
              </a:spcAft>
              <a:buSzPct val="75000"/>
              <a:buFont typeface="Wingdings" pitchFamily="2" charset="2"/>
              <a:defRPr sz="2200">
                <a:solidFill>
                  <a:srgbClr val="000099"/>
                </a:solidFill>
                <a:latin typeface="Tahoma" pitchFamily="34" charset="0"/>
                <a:ea typeface="Osaka"/>
                <a:cs typeface="Osaka"/>
              </a:defRPr>
            </a:lvl9pPr>
          </a:lstStyle>
          <a:p>
            <a:fld id="{45FAA7D0-85FF-47E7-90BD-E0670485168C}" type="slidenum">
              <a:rPr lang="de-DE" altLang="de-DE" sz="1000">
                <a:solidFill>
                  <a:schemeClr val="tx1"/>
                </a:solidFill>
                <a:latin typeface="Times New Roman" pitchFamily="18" charset="0"/>
              </a:rPr>
              <a:pPr/>
              <a:t>7</a:t>
            </a:fld>
            <a:endParaRPr lang="de-DE" altLang="de-DE" sz="1000">
              <a:solidFill>
                <a:schemeClr val="tx1"/>
              </a:solidFill>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endParaRPr lang="de-DE" altLang="de-DE"/>
          </a:p>
        </p:txBody>
      </p:sp>
    </p:spTree>
    <p:extLst>
      <p:ext uri="{BB962C8B-B14F-4D97-AF65-F5344CB8AC3E}">
        <p14:creationId xmlns:p14="http://schemas.microsoft.com/office/powerpoint/2010/main" val="305026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lienbildplatzhalter 1"/>
          <p:cNvSpPr>
            <a:spLocks noGrp="1" noRot="1" noChangeAspect="1"/>
          </p:cNvSpPr>
          <p:nvPr>
            <p:ph type="sldImg"/>
          </p:nvPr>
        </p:nvSpPr>
        <p:spPr>
          <a:ln/>
        </p:spPr>
      </p:sp>
      <p:sp>
        <p:nvSpPr>
          <p:cNvPr id="2048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2048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256C434-76CD-4BAB-B53E-3BB91FD3E04C}" type="slidenum">
              <a:rPr lang="de-DE" altLang="de-DE" sz="1200">
                <a:latin typeface="Arial" pitchFamily="34" charset="0"/>
              </a:rPr>
              <a:pPr eaLnBrk="1" hangingPunct="1"/>
              <a:t>8</a:t>
            </a:fld>
            <a:endParaRPr lang="de-DE" altLang="de-DE" sz="12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p:cNvSpPr>
            <a:spLocks noGrp="1" noRot="1" noChangeAspect="1"/>
          </p:cNvSpPr>
          <p:nvPr>
            <p:ph type="sldImg"/>
          </p:nvPr>
        </p:nvSpPr>
        <p:spPr>
          <a:ln/>
        </p:spPr>
      </p:sp>
      <p:sp>
        <p:nvSpPr>
          <p:cNvPr id="2253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latin typeface="Arial" pitchFamily="34" charset="0"/>
            </a:endParaRPr>
          </a:p>
        </p:txBody>
      </p:sp>
      <p:sp>
        <p:nvSpPr>
          <p:cNvPr id="2253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3A728937-A28A-42DA-B0C4-ED964BB475CD}" type="slidenum">
              <a:rPr lang="de-DE" altLang="de-DE" sz="1200">
                <a:latin typeface="Arial" pitchFamily="34" charset="0"/>
              </a:rPr>
              <a:pPr eaLnBrk="1" hangingPunct="1"/>
              <a:t>9</a:t>
            </a:fld>
            <a:endParaRPr lang="de-DE" altLang="de-DE" sz="120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p:cNvSpPr>
            <a:spLocks noGrp="1" noRot="1" noChangeAspect="1"/>
          </p:cNvSpPr>
          <p:nvPr>
            <p:ph type="sldImg"/>
          </p:nvPr>
        </p:nvSpPr>
        <p:spPr>
          <a:ln/>
        </p:spPr>
      </p:sp>
      <p:sp>
        <p:nvSpPr>
          <p:cNvPr id="2457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Um jedes Objekt und jeden Körper in seiner Pose beschreiben zu können wird für jedes Objekt ein Koordinatensystem definiert und reingelegt. </a:t>
            </a:r>
          </a:p>
        </p:txBody>
      </p:sp>
      <p:sp>
        <p:nvSpPr>
          <p:cNvPr id="2458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0B3693A-9862-4D83-A88C-90C954B6B818}" type="slidenum">
              <a:rPr lang="de-DE" altLang="de-DE" sz="1200">
                <a:latin typeface="Arial" pitchFamily="34" charset="0"/>
              </a:rPr>
              <a:pPr eaLnBrk="1" hangingPunct="1"/>
              <a:t>10</a:t>
            </a:fld>
            <a:endParaRPr lang="de-DE" altLang="de-DE" sz="120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p:cNvSpPr>
            <a:spLocks noGrp="1" noRot="1" noChangeAspect="1"/>
          </p:cNvSpPr>
          <p:nvPr>
            <p:ph type="sldImg"/>
          </p:nvPr>
        </p:nvSpPr>
        <p:spPr>
          <a:ln/>
        </p:spPr>
      </p:sp>
      <p:sp>
        <p:nvSpPr>
          <p:cNvPr id="2662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latin typeface="Arial" pitchFamily="34" charset="0"/>
              </a:rPr>
              <a:t>Die Koordinatensystem die verwendet werden, können sowohl links als auch rechtsdrehend sein. Wir verwenden immer rechtsdrehende KS. Konvention einhalten ist sehr wichtig!</a:t>
            </a:r>
          </a:p>
        </p:txBody>
      </p:sp>
      <p:sp>
        <p:nvSpPr>
          <p:cNvPr id="2662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fld id="{10FFBF59-0598-4592-8518-A467091CE09C}" type="slidenum">
              <a:rPr lang="de-DE" altLang="de-DE" sz="1200">
                <a:latin typeface="Arial" pitchFamily="34" charset="0"/>
              </a:rPr>
              <a:pPr eaLnBrk="1" hangingPunct="1"/>
              <a:t>11</a:t>
            </a:fld>
            <a:endParaRPr lang="de-DE" altLang="de-DE" sz="12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2B35BF3-78BB-4AC1-86DD-4E78014B26FF}" type="datetimeFigureOut">
              <a:rPr lang="de-DE" smtClean="0"/>
              <a:t>10.03.2021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269457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B35BF3-78BB-4AC1-86DD-4E78014B26FF}" type="datetimeFigureOut">
              <a:rPr lang="de-DE" smtClean="0"/>
              <a:t>10.03.2021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155249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B35BF3-78BB-4AC1-86DD-4E78014B26FF}" type="datetimeFigureOut">
              <a:rPr lang="de-DE" smtClean="0"/>
              <a:t>10.03.2021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170058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B35BF3-78BB-4AC1-86DD-4E78014B26FF}" type="datetimeFigureOut">
              <a:rPr lang="de-DE" smtClean="0"/>
              <a:t>10.03.2021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39038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12B35BF3-78BB-4AC1-86DD-4E78014B26FF}" type="datetimeFigureOut">
              <a:rPr lang="de-DE" smtClean="0"/>
              <a:t>10.03.2021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243887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12B35BF3-78BB-4AC1-86DD-4E78014B26FF}" type="datetimeFigureOut">
              <a:rPr lang="de-DE" smtClean="0"/>
              <a:t>10.03.2021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149178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12B35BF3-78BB-4AC1-86DD-4E78014B26FF}" type="datetimeFigureOut">
              <a:rPr lang="de-DE" smtClean="0"/>
              <a:t>10.03.2021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2049760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2B35BF3-78BB-4AC1-86DD-4E78014B26FF}" type="datetimeFigureOut">
              <a:rPr lang="de-DE" smtClean="0"/>
              <a:t>10.03.2021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386777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2B35BF3-78BB-4AC1-86DD-4E78014B26FF}" type="datetimeFigureOut">
              <a:rPr lang="de-DE" smtClean="0"/>
              <a:t>10.03.2021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4257901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12B35BF3-78BB-4AC1-86DD-4E78014B26FF}" type="datetimeFigureOut">
              <a:rPr lang="de-DE" smtClean="0"/>
              <a:t>10.03.2021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87713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12B35BF3-78BB-4AC1-86DD-4E78014B26FF}" type="datetimeFigureOut">
              <a:rPr lang="de-DE" smtClean="0"/>
              <a:t>10.03.2021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1EC1267-13FC-49EF-8D54-2E058D05BF79}" type="slidenum">
              <a:rPr lang="de-DE" smtClean="0"/>
              <a:t>‹Nr.›</a:t>
            </a:fld>
            <a:endParaRPr lang="de-DE"/>
          </a:p>
        </p:txBody>
      </p:sp>
    </p:spTree>
    <p:extLst>
      <p:ext uri="{BB962C8B-B14F-4D97-AF65-F5344CB8AC3E}">
        <p14:creationId xmlns:p14="http://schemas.microsoft.com/office/powerpoint/2010/main" val="420673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35BF3-78BB-4AC1-86DD-4E78014B26FF}" type="datetimeFigureOut">
              <a:rPr lang="de-DE" smtClean="0"/>
              <a:t>10.03.2021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C1267-13FC-49EF-8D54-2E058D05BF79}" type="slidenum">
              <a:rPr lang="de-DE" smtClean="0"/>
              <a:t>‹Nr.›</a:t>
            </a:fld>
            <a:endParaRPr lang="de-DE"/>
          </a:p>
        </p:txBody>
      </p:sp>
    </p:spTree>
    <p:extLst>
      <p:ext uri="{BB962C8B-B14F-4D97-AF65-F5344CB8AC3E}">
        <p14:creationId xmlns:p14="http://schemas.microsoft.com/office/powerpoint/2010/main" val="238394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wmf"/><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60" y="327819"/>
            <a:ext cx="8229600" cy="1143000"/>
          </a:xfrm>
        </p:spPr>
        <p:txBody>
          <a:bodyPr>
            <a:normAutofit/>
          </a:bodyPr>
          <a:lstStyle/>
          <a:p>
            <a:r>
              <a:rPr lang="de-DE" dirty="0"/>
              <a:t>VL4 Transformationen</a:t>
            </a:r>
          </a:p>
        </p:txBody>
      </p:sp>
      <p:sp>
        <p:nvSpPr>
          <p:cNvPr id="5" name="Inhaltsplatzhalter 5">
            <a:extLst>
              <a:ext uri="{FF2B5EF4-FFF2-40B4-BE49-F238E27FC236}">
                <a16:creationId xmlns:a16="http://schemas.microsoft.com/office/drawing/2014/main" id="{EFDDCD22-52CA-4565-B5C5-62E8F307BD24}"/>
              </a:ext>
            </a:extLst>
          </p:cNvPr>
          <p:cNvSpPr txBox="1">
            <a:spLocks/>
          </p:cNvSpPr>
          <p:nvPr/>
        </p:nvSpPr>
        <p:spPr bwMode="auto">
          <a:xfrm>
            <a:off x="450860" y="2339181"/>
            <a:ext cx="594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1400">
                <a:solidFill>
                  <a:schemeClr val="tx1"/>
                </a:solidFill>
                <a:latin typeface="Helvetica" pitchFamily="34" charset="0"/>
                <a:ea typeface="Osaka"/>
                <a:cs typeface="Osaka"/>
              </a:defRPr>
            </a:lvl1pPr>
            <a:lvl2pPr marL="742950" indent="-285750"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a:spcBef>
                <a:spcPct val="20000"/>
              </a:spcBef>
              <a:buFontTx/>
              <a:buChar char="•"/>
            </a:pPr>
            <a:r>
              <a:rPr lang="de-DE" altLang="de-DE" sz="2400" dirty="0">
                <a:latin typeface="Arial" pitchFamily="34" charset="0"/>
              </a:rPr>
              <a:t>Kinematisches Modell</a:t>
            </a:r>
          </a:p>
          <a:p>
            <a:pPr>
              <a:spcBef>
                <a:spcPct val="20000"/>
              </a:spcBef>
              <a:buFontTx/>
              <a:buChar char="•"/>
            </a:pPr>
            <a:r>
              <a:rPr lang="de-DE" altLang="de-DE" sz="2400" dirty="0">
                <a:latin typeface="Arial" pitchFamily="34" charset="0"/>
              </a:rPr>
              <a:t>Transformationen</a:t>
            </a:r>
          </a:p>
          <a:p>
            <a:pPr lvl="1">
              <a:spcBef>
                <a:spcPct val="20000"/>
              </a:spcBef>
              <a:buFontTx/>
              <a:buChar char="–"/>
            </a:pPr>
            <a:r>
              <a:rPr lang="de-DE" altLang="de-DE" sz="2400" dirty="0">
                <a:latin typeface="Arial" pitchFamily="34" charset="0"/>
              </a:rPr>
              <a:t>Beschreibung von Objekten im Raum</a:t>
            </a:r>
          </a:p>
          <a:p>
            <a:pPr lvl="1">
              <a:spcBef>
                <a:spcPct val="20000"/>
              </a:spcBef>
              <a:buFontTx/>
              <a:buChar char="–"/>
            </a:pPr>
            <a:r>
              <a:rPr lang="de-DE" altLang="de-DE" sz="2400" dirty="0">
                <a:latin typeface="Arial" pitchFamily="34" charset="0"/>
              </a:rPr>
              <a:t>Transformation von Punkten</a:t>
            </a:r>
          </a:p>
          <a:p>
            <a:pPr lvl="1">
              <a:spcBef>
                <a:spcPct val="20000"/>
              </a:spcBef>
              <a:buFontTx/>
              <a:buChar char="–"/>
            </a:pPr>
            <a:r>
              <a:rPr lang="de-DE" altLang="de-DE" sz="2400" dirty="0">
                <a:latin typeface="Arial" pitchFamily="34" charset="0"/>
              </a:rPr>
              <a:t>Verkettung</a:t>
            </a:r>
          </a:p>
          <a:p>
            <a:pPr lvl="1">
              <a:spcBef>
                <a:spcPct val="20000"/>
              </a:spcBef>
              <a:buFontTx/>
              <a:buChar char="–"/>
            </a:pPr>
            <a:r>
              <a:rPr lang="de-DE" altLang="de-DE" sz="2400" dirty="0">
                <a:latin typeface="Arial" pitchFamily="34" charset="0"/>
              </a:rPr>
              <a:t>Homogene Koordinaten</a:t>
            </a:r>
          </a:p>
          <a:p>
            <a:pPr lvl="1">
              <a:spcBef>
                <a:spcPct val="20000"/>
              </a:spcBef>
              <a:buFontTx/>
              <a:buChar char="–"/>
            </a:pPr>
            <a:r>
              <a:rPr lang="de-DE" altLang="de-DE" sz="2400" dirty="0">
                <a:latin typeface="Arial" pitchFamily="34" charset="0"/>
              </a:rPr>
              <a:t>Quaternionen</a:t>
            </a:r>
          </a:p>
          <a:p>
            <a:pPr lvl="1">
              <a:spcBef>
                <a:spcPct val="20000"/>
              </a:spcBef>
              <a:buFontTx/>
              <a:buChar char="–"/>
            </a:pPr>
            <a:r>
              <a:rPr lang="de-DE" altLang="de-DE" sz="2400" dirty="0">
                <a:latin typeface="Arial" pitchFamily="34" charset="0"/>
              </a:rPr>
              <a:t>(</a:t>
            </a:r>
            <a:r>
              <a:rPr lang="de-DE" altLang="de-DE" sz="2400" dirty="0" err="1">
                <a:latin typeface="Arial" pitchFamily="34" charset="0"/>
              </a:rPr>
              <a:t>Denavit</a:t>
            </a:r>
            <a:r>
              <a:rPr lang="de-DE" altLang="de-DE" sz="2400" dirty="0">
                <a:latin typeface="Arial" pitchFamily="34" charset="0"/>
              </a:rPr>
              <a:t> </a:t>
            </a:r>
            <a:r>
              <a:rPr lang="de-DE" altLang="de-DE" sz="2400" dirty="0" err="1">
                <a:latin typeface="Arial" pitchFamily="34" charset="0"/>
              </a:rPr>
              <a:t>Hartenberg</a:t>
            </a:r>
            <a:r>
              <a:rPr lang="de-DE" altLang="de-DE" sz="2400" dirty="0">
                <a:latin typeface="Arial" pitchFamily="34" charset="0"/>
              </a:rPr>
              <a:t>-Konvention)</a:t>
            </a:r>
          </a:p>
        </p:txBody>
      </p:sp>
      <p:pic>
        <p:nvPicPr>
          <p:cNvPr id="7" name="Picture 2" descr="http://www.youbot-store.com/media/image/thumbnail/3j8g312551dc1ad0eac40_720x600.png">
            <a:extLst>
              <a:ext uri="{FF2B5EF4-FFF2-40B4-BE49-F238E27FC236}">
                <a16:creationId xmlns:a16="http://schemas.microsoft.com/office/drawing/2014/main" id="{A7C28190-8EA0-4396-B91C-F914548DC87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2276872"/>
            <a:ext cx="5214942" cy="353457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178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Inhaltsplatzhalter 2"/>
          <p:cNvSpPr>
            <a:spLocks noGrp="1"/>
          </p:cNvSpPr>
          <p:nvPr>
            <p:ph sz="half" idx="1"/>
          </p:nvPr>
        </p:nvSpPr>
        <p:spPr>
          <a:xfrm>
            <a:off x="457200" y="914400"/>
            <a:ext cx="5867400" cy="5181600"/>
          </a:xfrm>
        </p:spPr>
        <p:txBody>
          <a:bodyPr/>
          <a:lstStyle/>
          <a:p>
            <a:pPr>
              <a:lnSpc>
                <a:spcPct val="90000"/>
              </a:lnSpc>
              <a:buFontTx/>
              <a:buNone/>
            </a:pPr>
            <a:r>
              <a:rPr lang="de-DE" altLang="de-DE" sz="2400" b="1" dirty="0"/>
              <a:t>Basiskoordinatensystem (BKS)</a:t>
            </a:r>
          </a:p>
          <a:p>
            <a:pPr>
              <a:lnSpc>
                <a:spcPct val="90000"/>
              </a:lnSpc>
            </a:pPr>
            <a:r>
              <a:rPr lang="de-DE" altLang="de-DE" sz="2000" dirty="0"/>
              <a:t>ein 3-dim. Koordinatensystem wird</a:t>
            </a:r>
            <a:br>
              <a:rPr lang="de-DE" altLang="de-DE" sz="2000" dirty="0"/>
            </a:br>
            <a:r>
              <a:rPr lang="de-DE" altLang="de-DE" sz="2000" dirty="0"/>
              <a:t>durch orthogonale Einheitsvektoren  </a:t>
            </a:r>
          </a:p>
          <a:p>
            <a:pPr>
              <a:lnSpc>
                <a:spcPct val="90000"/>
              </a:lnSpc>
              <a:buFontTx/>
              <a:buNone/>
            </a:pPr>
            <a:r>
              <a:rPr lang="de-DE" altLang="de-DE" sz="2000" dirty="0"/>
              <a:t>                               definiert</a:t>
            </a:r>
          </a:p>
          <a:p>
            <a:pPr>
              <a:lnSpc>
                <a:spcPct val="90000"/>
              </a:lnSpc>
              <a:buFontTx/>
              <a:buNone/>
            </a:pPr>
            <a:endParaRPr lang="de-DE" altLang="de-DE" sz="2400" dirty="0"/>
          </a:p>
          <a:p>
            <a:pPr>
              <a:lnSpc>
                <a:spcPct val="90000"/>
              </a:lnSpc>
              <a:buFontTx/>
              <a:buNone/>
            </a:pPr>
            <a:endParaRPr lang="de-DE" altLang="de-DE" sz="2400" dirty="0"/>
          </a:p>
          <a:p>
            <a:pPr eaLnBrk="1" hangingPunct="1">
              <a:lnSpc>
                <a:spcPct val="90000"/>
              </a:lnSpc>
              <a:buFontTx/>
              <a:buNone/>
            </a:pPr>
            <a:r>
              <a:rPr lang="de-DE" altLang="de-DE" sz="2400" b="1" dirty="0">
                <a:solidFill>
                  <a:srgbClr val="000000"/>
                </a:solidFill>
              </a:rPr>
              <a:t>Objektkoordinatensystem (OKS)</a:t>
            </a:r>
          </a:p>
          <a:p>
            <a:pPr eaLnBrk="1" hangingPunct="1">
              <a:lnSpc>
                <a:spcPct val="90000"/>
              </a:lnSpc>
            </a:pPr>
            <a:r>
              <a:rPr lang="de-DE" altLang="de-DE" sz="2000" dirty="0">
                <a:solidFill>
                  <a:srgbClr val="000000"/>
                </a:solidFill>
              </a:rPr>
              <a:t>jeder starre Körper kann auf ein lokales</a:t>
            </a:r>
            <a:br>
              <a:rPr lang="de-DE" altLang="de-DE" sz="2000" dirty="0">
                <a:solidFill>
                  <a:srgbClr val="000000"/>
                </a:solidFill>
              </a:rPr>
            </a:br>
            <a:r>
              <a:rPr lang="de-DE" altLang="de-DE" sz="2000" dirty="0">
                <a:solidFill>
                  <a:srgbClr val="000000"/>
                </a:solidFill>
              </a:rPr>
              <a:t>Koordinatensystem bezogen werden.</a:t>
            </a:r>
            <a:br>
              <a:rPr lang="de-DE" altLang="de-DE" sz="2000" dirty="0">
                <a:solidFill>
                  <a:srgbClr val="000000"/>
                </a:solidFill>
              </a:rPr>
            </a:br>
            <a:r>
              <a:rPr lang="de-DE" altLang="de-DE" sz="2000" dirty="0">
                <a:solidFill>
                  <a:srgbClr val="000000"/>
                </a:solidFill>
              </a:rPr>
              <a:t>Das lokale Koordinatensystem wird</a:t>
            </a:r>
            <a:br>
              <a:rPr lang="de-DE" altLang="de-DE" sz="2000" dirty="0">
                <a:solidFill>
                  <a:srgbClr val="000000"/>
                </a:solidFill>
              </a:rPr>
            </a:br>
            <a:r>
              <a:rPr lang="de-DE" altLang="de-DE" sz="2000" dirty="0">
                <a:solidFill>
                  <a:srgbClr val="000000"/>
                </a:solidFill>
              </a:rPr>
              <a:t>durch orthogonale Einheitsvektoren </a:t>
            </a:r>
          </a:p>
          <a:p>
            <a:pPr eaLnBrk="1" hangingPunct="1">
              <a:lnSpc>
                <a:spcPct val="90000"/>
              </a:lnSpc>
              <a:buFontTx/>
              <a:buNone/>
            </a:pPr>
            <a:r>
              <a:rPr lang="de-DE" altLang="de-DE" sz="2000" dirty="0">
                <a:solidFill>
                  <a:srgbClr val="000000"/>
                </a:solidFill>
              </a:rPr>
              <a:t>                              definiert</a:t>
            </a:r>
          </a:p>
          <a:p>
            <a:pPr>
              <a:lnSpc>
                <a:spcPct val="90000"/>
              </a:lnSpc>
              <a:buFontTx/>
              <a:buNone/>
            </a:pPr>
            <a:endParaRPr lang="de-DE" altLang="de-DE" sz="2400" dirty="0">
              <a:solidFill>
                <a:srgbClr val="000000"/>
              </a:solidFill>
            </a:endParaRPr>
          </a:p>
          <a:p>
            <a:endParaRPr lang="de-DE" altLang="de-DE" dirty="0"/>
          </a:p>
        </p:txBody>
      </p:sp>
      <p:sp>
        <p:nvSpPr>
          <p:cNvPr id="23555" name="Foliennummernplatzhalt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21DF0979-976B-4419-B420-F22DE581FCA3}" type="slidenum">
              <a:rPr lang="de-DE" altLang="de-DE">
                <a:latin typeface="Arial" pitchFamily="34" charset="0"/>
              </a:rPr>
              <a:pPr/>
              <a:t>10</a:t>
            </a:fld>
            <a:endParaRPr lang="de-DE" altLang="de-DE">
              <a:latin typeface="Arial" pitchFamily="34" charset="0"/>
            </a:endParaRPr>
          </a:p>
        </p:txBody>
      </p:sp>
      <p:pic>
        <p:nvPicPr>
          <p:cNvPr id="23556" name="Picture 26" descr="vec_ex_ey_ez_B"/>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43136" y="1916832"/>
            <a:ext cx="17526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7" name="Group 8"/>
          <p:cNvGrpSpPr>
            <a:grpSpLocks/>
          </p:cNvGrpSpPr>
          <p:nvPr/>
        </p:nvGrpSpPr>
        <p:grpSpPr bwMode="auto">
          <a:xfrm>
            <a:off x="5943600" y="990600"/>
            <a:ext cx="2740025" cy="1690688"/>
            <a:chOff x="3409" y="1162"/>
            <a:chExt cx="1726" cy="1065"/>
          </a:xfrm>
        </p:grpSpPr>
        <p:sp>
          <p:nvSpPr>
            <p:cNvPr id="23604" name="Rectangle 9"/>
            <p:cNvSpPr>
              <a:spLocks noChangeArrowheads="1"/>
            </p:cNvSpPr>
            <p:nvPr/>
          </p:nvSpPr>
          <p:spPr bwMode="auto">
            <a:xfrm>
              <a:off x="3409" y="1996"/>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t>BKS</a:t>
              </a:r>
            </a:p>
          </p:txBody>
        </p:sp>
        <p:sp>
          <p:nvSpPr>
            <p:cNvPr id="23605" name="Rectangle 10"/>
            <p:cNvSpPr>
              <a:spLocks noChangeArrowheads="1"/>
            </p:cNvSpPr>
            <p:nvPr/>
          </p:nvSpPr>
          <p:spPr bwMode="auto">
            <a:xfrm>
              <a:off x="3710" y="1162"/>
              <a:ext cx="65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z-Achse</a:t>
              </a:r>
            </a:p>
          </p:txBody>
        </p:sp>
        <p:sp>
          <p:nvSpPr>
            <p:cNvPr id="23606" name="Rectangle 11"/>
            <p:cNvSpPr>
              <a:spLocks noChangeArrowheads="1"/>
            </p:cNvSpPr>
            <p:nvPr/>
          </p:nvSpPr>
          <p:spPr bwMode="auto">
            <a:xfrm>
              <a:off x="4360" y="1542"/>
              <a:ext cx="72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y-Achse</a:t>
              </a:r>
            </a:p>
          </p:txBody>
        </p:sp>
        <p:sp>
          <p:nvSpPr>
            <p:cNvPr id="23607" name="Rectangle 12"/>
            <p:cNvSpPr>
              <a:spLocks noChangeArrowheads="1"/>
            </p:cNvSpPr>
            <p:nvPr/>
          </p:nvSpPr>
          <p:spPr bwMode="auto">
            <a:xfrm>
              <a:off x="4470" y="1978"/>
              <a:ext cx="66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x-Achse</a:t>
              </a:r>
            </a:p>
          </p:txBody>
        </p:sp>
        <p:grpSp>
          <p:nvGrpSpPr>
            <p:cNvPr id="23608" name="Group 13"/>
            <p:cNvGrpSpPr>
              <a:grpSpLocks/>
            </p:cNvGrpSpPr>
            <p:nvPr/>
          </p:nvGrpSpPr>
          <p:grpSpPr bwMode="auto">
            <a:xfrm>
              <a:off x="3888" y="1388"/>
              <a:ext cx="569" cy="634"/>
              <a:chOff x="3888" y="1388"/>
              <a:chExt cx="569" cy="634"/>
            </a:xfrm>
          </p:grpSpPr>
          <p:grpSp>
            <p:nvGrpSpPr>
              <p:cNvPr id="23612" name="Group 14"/>
              <p:cNvGrpSpPr>
                <a:grpSpLocks/>
              </p:cNvGrpSpPr>
              <p:nvPr/>
            </p:nvGrpSpPr>
            <p:grpSpPr bwMode="auto">
              <a:xfrm>
                <a:off x="3888" y="1388"/>
                <a:ext cx="1" cy="632"/>
                <a:chOff x="3888" y="1388"/>
                <a:chExt cx="1" cy="632"/>
              </a:xfrm>
            </p:grpSpPr>
            <p:sp>
              <p:nvSpPr>
                <p:cNvPr id="23619" name="Line 15"/>
                <p:cNvSpPr>
                  <a:spLocks noChangeShapeType="1"/>
                </p:cNvSpPr>
                <p:nvPr/>
              </p:nvSpPr>
              <p:spPr bwMode="auto">
                <a:xfrm flipV="1">
                  <a:off x="3888" y="1700"/>
                  <a:ext cx="0" cy="32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620" name="Line 16"/>
                <p:cNvSpPr>
                  <a:spLocks noChangeShapeType="1"/>
                </p:cNvSpPr>
                <p:nvPr/>
              </p:nvSpPr>
              <p:spPr bwMode="auto">
                <a:xfrm flipV="1">
                  <a:off x="3889" y="1388"/>
                  <a:ext cx="0" cy="6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613" name="Group 17"/>
              <p:cNvGrpSpPr>
                <a:grpSpLocks/>
              </p:cNvGrpSpPr>
              <p:nvPr/>
            </p:nvGrpSpPr>
            <p:grpSpPr bwMode="auto">
              <a:xfrm>
                <a:off x="3889" y="2012"/>
                <a:ext cx="568" cy="4"/>
                <a:chOff x="3889" y="2012"/>
                <a:chExt cx="568" cy="4"/>
              </a:xfrm>
            </p:grpSpPr>
            <p:sp>
              <p:nvSpPr>
                <p:cNvPr id="23617" name="Line 18"/>
                <p:cNvSpPr>
                  <a:spLocks noChangeShapeType="1"/>
                </p:cNvSpPr>
                <p:nvPr/>
              </p:nvSpPr>
              <p:spPr bwMode="auto">
                <a:xfrm>
                  <a:off x="3892" y="2016"/>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618" name="Line 19"/>
                <p:cNvSpPr>
                  <a:spLocks noChangeShapeType="1"/>
                </p:cNvSpPr>
                <p:nvPr/>
              </p:nvSpPr>
              <p:spPr bwMode="auto">
                <a:xfrm>
                  <a:off x="3889" y="2012"/>
                  <a:ext cx="56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614" name="Group 20"/>
              <p:cNvGrpSpPr>
                <a:grpSpLocks/>
              </p:cNvGrpSpPr>
              <p:nvPr/>
            </p:nvGrpSpPr>
            <p:grpSpPr bwMode="auto">
              <a:xfrm>
                <a:off x="3892" y="1786"/>
                <a:ext cx="468" cy="236"/>
                <a:chOff x="3892" y="1786"/>
                <a:chExt cx="468" cy="236"/>
              </a:xfrm>
            </p:grpSpPr>
            <p:sp>
              <p:nvSpPr>
                <p:cNvPr id="23615" name="Line 21"/>
                <p:cNvSpPr>
                  <a:spLocks noChangeShapeType="1"/>
                </p:cNvSpPr>
                <p:nvPr/>
              </p:nvSpPr>
              <p:spPr bwMode="auto">
                <a:xfrm flipV="1">
                  <a:off x="3892" y="1897"/>
                  <a:ext cx="230" cy="12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616" name="Line 22"/>
                <p:cNvSpPr>
                  <a:spLocks noChangeShapeType="1"/>
                </p:cNvSpPr>
                <p:nvPr/>
              </p:nvSpPr>
              <p:spPr bwMode="auto">
                <a:xfrm flipV="1">
                  <a:off x="3892" y="1786"/>
                  <a:ext cx="468" cy="2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pic>
          <p:nvPicPr>
            <p:cNvPr id="23609" name="Picture 23" descr="vec_ezb"/>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555" y="1632"/>
              <a:ext cx="28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0" name="Picture 24" descr="vec_exb"/>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970" y="2064"/>
              <a:ext cx="30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1" name="Picture 25" descr="vec_eyb"/>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087" y="1627"/>
              <a:ext cx="28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58" name="Picture 23" descr="vec_ex_ey_ez_O"/>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467544" y="4653136"/>
            <a:ext cx="1722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9" name="Group 24"/>
          <p:cNvGrpSpPr>
            <a:grpSpLocks/>
          </p:cNvGrpSpPr>
          <p:nvPr/>
        </p:nvGrpSpPr>
        <p:grpSpPr bwMode="auto">
          <a:xfrm>
            <a:off x="5048250" y="3289300"/>
            <a:ext cx="3867150" cy="2484438"/>
            <a:chOff x="3168" y="2299"/>
            <a:chExt cx="2436" cy="1565"/>
          </a:xfrm>
        </p:grpSpPr>
        <p:sp>
          <p:nvSpPr>
            <p:cNvPr id="23561" name="Rectangle 25"/>
            <p:cNvSpPr>
              <a:spLocks noChangeArrowheads="1"/>
            </p:cNvSpPr>
            <p:nvPr/>
          </p:nvSpPr>
          <p:spPr bwMode="auto">
            <a:xfrm>
              <a:off x="3217" y="3633"/>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solidFill>
                    <a:srgbClr val="000000"/>
                  </a:solidFill>
                </a:rPr>
                <a:t>BKS</a:t>
              </a:r>
            </a:p>
          </p:txBody>
        </p:sp>
        <p:sp>
          <p:nvSpPr>
            <p:cNvPr id="23562" name="Rectangle 26"/>
            <p:cNvSpPr>
              <a:spLocks noChangeArrowheads="1"/>
            </p:cNvSpPr>
            <p:nvPr/>
          </p:nvSpPr>
          <p:spPr bwMode="auto">
            <a:xfrm>
              <a:off x="4836" y="2299"/>
              <a:ext cx="149" cy="328"/>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i="1">
                  <a:solidFill>
                    <a:srgbClr val="000000"/>
                  </a:solidFill>
                </a:rPr>
                <a:t>z</a:t>
              </a:r>
            </a:p>
          </p:txBody>
        </p:sp>
        <p:sp>
          <p:nvSpPr>
            <p:cNvPr id="23563" name="Rectangle 27"/>
            <p:cNvSpPr>
              <a:spLocks noChangeArrowheads="1"/>
            </p:cNvSpPr>
            <p:nvPr/>
          </p:nvSpPr>
          <p:spPr bwMode="auto">
            <a:xfrm>
              <a:off x="5450" y="2981"/>
              <a:ext cx="154" cy="328"/>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i="1">
                  <a:solidFill>
                    <a:srgbClr val="000000"/>
                  </a:solidFill>
                </a:rPr>
                <a:t>x</a:t>
              </a:r>
            </a:p>
          </p:txBody>
        </p:sp>
        <p:grpSp>
          <p:nvGrpSpPr>
            <p:cNvPr id="23564" name="Group 28"/>
            <p:cNvGrpSpPr>
              <a:grpSpLocks/>
            </p:cNvGrpSpPr>
            <p:nvPr/>
          </p:nvGrpSpPr>
          <p:grpSpPr bwMode="auto">
            <a:xfrm>
              <a:off x="3168" y="2515"/>
              <a:ext cx="2355" cy="1137"/>
              <a:chOff x="3168" y="2515"/>
              <a:chExt cx="2355" cy="1137"/>
            </a:xfrm>
          </p:grpSpPr>
          <p:sp>
            <p:nvSpPr>
              <p:cNvPr id="23565" name="Rectangle 29"/>
              <p:cNvSpPr>
                <a:spLocks noChangeArrowheads="1"/>
              </p:cNvSpPr>
              <p:nvPr/>
            </p:nvSpPr>
            <p:spPr bwMode="auto">
              <a:xfrm>
                <a:off x="3928" y="3078"/>
                <a:ext cx="72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y</a:t>
                </a:r>
              </a:p>
            </p:txBody>
          </p:sp>
          <p:sp>
            <p:nvSpPr>
              <p:cNvPr id="23566" name="Line 30"/>
              <p:cNvSpPr>
                <a:spLocks noChangeShapeType="1"/>
              </p:cNvSpPr>
              <p:nvPr/>
            </p:nvSpPr>
            <p:spPr bwMode="auto">
              <a:xfrm flipV="1">
                <a:off x="3508" y="3051"/>
                <a:ext cx="1485" cy="402"/>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67" name="Rectangle 31"/>
              <p:cNvSpPr>
                <a:spLocks noChangeArrowheads="1"/>
              </p:cNvSpPr>
              <p:nvPr/>
            </p:nvSpPr>
            <p:spPr bwMode="auto">
              <a:xfrm>
                <a:off x="3278" y="2607"/>
                <a:ext cx="65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z</a:t>
                </a:r>
              </a:p>
            </p:txBody>
          </p:sp>
          <p:sp>
            <p:nvSpPr>
              <p:cNvPr id="23568" name="Rectangle 32"/>
              <p:cNvSpPr>
                <a:spLocks noChangeArrowheads="1"/>
              </p:cNvSpPr>
              <p:nvPr/>
            </p:nvSpPr>
            <p:spPr bwMode="auto">
              <a:xfrm>
                <a:off x="4038" y="3423"/>
                <a:ext cx="23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x</a:t>
                </a:r>
              </a:p>
            </p:txBody>
          </p:sp>
          <p:grpSp>
            <p:nvGrpSpPr>
              <p:cNvPr id="23569" name="Group 33"/>
              <p:cNvGrpSpPr>
                <a:grpSpLocks/>
              </p:cNvGrpSpPr>
              <p:nvPr/>
            </p:nvGrpSpPr>
            <p:grpSpPr bwMode="auto">
              <a:xfrm>
                <a:off x="3456" y="2833"/>
                <a:ext cx="0" cy="632"/>
                <a:chOff x="3456" y="2924"/>
                <a:chExt cx="0" cy="632"/>
              </a:xfrm>
            </p:grpSpPr>
            <p:sp>
              <p:nvSpPr>
                <p:cNvPr id="23602" name="Line 34"/>
                <p:cNvSpPr>
                  <a:spLocks noChangeShapeType="1"/>
                </p:cNvSpPr>
                <p:nvPr/>
              </p:nvSpPr>
              <p:spPr bwMode="auto">
                <a:xfrm flipV="1">
                  <a:off x="3456" y="3236"/>
                  <a:ext cx="0" cy="32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603" name="Line 35"/>
                <p:cNvSpPr>
                  <a:spLocks noChangeShapeType="1"/>
                </p:cNvSpPr>
                <p:nvPr/>
              </p:nvSpPr>
              <p:spPr bwMode="auto">
                <a:xfrm flipV="1">
                  <a:off x="3456" y="2924"/>
                  <a:ext cx="0" cy="6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570" name="Group 36"/>
              <p:cNvGrpSpPr>
                <a:grpSpLocks/>
              </p:cNvGrpSpPr>
              <p:nvPr/>
            </p:nvGrpSpPr>
            <p:grpSpPr bwMode="auto">
              <a:xfrm>
                <a:off x="3460" y="3461"/>
                <a:ext cx="568" cy="0"/>
                <a:chOff x="3460" y="3552"/>
                <a:chExt cx="568" cy="0"/>
              </a:xfrm>
            </p:grpSpPr>
            <p:sp>
              <p:nvSpPr>
                <p:cNvPr id="23600" name="Line 37"/>
                <p:cNvSpPr>
                  <a:spLocks noChangeShapeType="1"/>
                </p:cNvSpPr>
                <p:nvPr/>
              </p:nvSpPr>
              <p:spPr bwMode="auto">
                <a:xfrm>
                  <a:off x="3460" y="3552"/>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601" name="Line 38"/>
                <p:cNvSpPr>
                  <a:spLocks noChangeShapeType="1"/>
                </p:cNvSpPr>
                <p:nvPr/>
              </p:nvSpPr>
              <p:spPr bwMode="auto">
                <a:xfrm>
                  <a:off x="3460" y="3552"/>
                  <a:ext cx="56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571" name="Group 39"/>
              <p:cNvGrpSpPr>
                <a:grpSpLocks/>
              </p:cNvGrpSpPr>
              <p:nvPr/>
            </p:nvGrpSpPr>
            <p:grpSpPr bwMode="auto">
              <a:xfrm>
                <a:off x="3460" y="3229"/>
                <a:ext cx="468" cy="236"/>
                <a:chOff x="3460" y="3320"/>
                <a:chExt cx="468" cy="236"/>
              </a:xfrm>
            </p:grpSpPr>
            <p:sp>
              <p:nvSpPr>
                <p:cNvPr id="23598" name="Line 40"/>
                <p:cNvSpPr>
                  <a:spLocks noChangeShapeType="1"/>
                </p:cNvSpPr>
                <p:nvPr/>
              </p:nvSpPr>
              <p:spPr bwMode="auto">
                <a:xfrm flipV="1">
                  <a:off x="3460" y="3433"/>
                  <a:ext cx="230" cy="12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599" name="Line 41"/>
                <p:cNvSpPr>
                  <a:spLocks noChangeShapeType="1"/>
                </p:cNvSpPr>
                <p:nvPr/>
              </p:nvSpPr>
              <p:spPr bwMode="auto">
                <a:xfrm flipV="1">
                  <a:off x="3460" y="3320"/>
                  <a:ext cx="468" cy="23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sp>
            <p:nvSpPr>
              <p:cNvPr id="23572" name="Line 42"/>
              <p:cNvSpPr>
                <a:spLocks noChangeShapeType="1"/>
              </p:cNvSpPr>
              <p:nvPr/>
            </p:nvSpPr>
            <p:spPr bwMode="auto">
              <a:xfrm>
                <a:off x="4992" y="2799"/>
                <a:ext cx="0" cy="21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73" name="Freeform 43"/>
              <p:cNvSpPr>
                <a:spLocks/>
              </p:cNvSpPr>
              <p:nvPr/>
            </p:nvSpPr>
            <p:spPr bwMode="auto">
              <a:xfrm>
                <a:off x="4710" y="2593"/>
                <a:ext cx="283" cy="425"/>
              </a:xfrm>
              <a:custGeom>
                <a:avLst/>
                <a:gdLst>
                  <a:gd name="T0" fmla="*/ 141 w 283"/>
                  <a:gd name="T1" fmla="*/ 0 h 425"/>
                  <a:gd name="T2" fmla="*/ 282 w 283"/>
                  <a:gd name="T3" fmla="*/ 0 h 425"/>
                  <a:gd name="T4" fmla="*/ 282 w 283"/>
                  <a:gd name="T5" fmla="*/ 424 h 425"/>
                  <a:gd name="T6" fmla="*/ 0 w 283"/>
                  <a:gd name="T7" fmla="*/ 424 h 425"/>
                  <a:gd name="T8" fmla="*/ 0 w 283"/>
                  <a:gd name="T9" fmla="*/ 282 h 425"/>
                  <a:gd name="T10" fmla="*/ 141 w 283"/>
                  <a:gd name="T11" fmla="*/ 282 h 425"/>
                  <a:gd name="T12" fmla="*/ 141 w 283"/>
                  <a:gd name="T13" fmla="*/ 0 h 425"/>
                  <a:gd name="T14" fmla="*/ 0 60000 65536"/>
                  <a:gd name="T15" fmla="*/ 0 60000 65536"/>
                  <a:gd name="T16" fmla="*/ 0 60000 65536"/>
                  <a:gd name="T17" fmla="*/ 0 60000 65536"/>
                  <a:gd name="T18" fmla="*/ 0 60000 65536"/>
                  <a:gd name="T19" fmla="*/ 0 60000 65536"/>
                  <a:gd name="T20" fmla="*/ 0 60000 65536"/>
                  <a:gd name="T21" fmla="*/ 0 w 283"/>
                  <a:gd name="T22" fmla="*/ 0 h 425"/>
                  <a:gd name="T23" fmla="*/ 283 w 283"/>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3" h="425">
                    <a:moveTo>
                      <a:pt x="141" y="0"/>
                    </a:moveTo>
                    <a:lnTo>
                      <a:pt x="282" y="0"/>
                    </a:lnTo>
                    <a:lnTo>
                      <a:pt x="282" y="424"/>
                    </a:lnTo>
                    <a:lnTo>
                      <a:pt x="0" y="424"/>
                    </a:lnTo>
                    <a:lnTo>
                      <a:pt x="0" y="282"/>
                    </a:lnTo>
                    <a:lnTo>
                      <a:pt x="141" y="282"/>
                    </a:lnTo>
                    <a:lnTo>
                      <a:pt x="141"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3574" name="Freeform 44"/>
              <p:cNvSpPr>
                <a:spLocks/>
              </p:cNvSpPr>
              <p:nvPr/>
            </p:nvSpPr>
            <p:spPr bwMode="auto">
              <a:xfrm>
                <a:off x="4921" y="2522"/>
                <a:ext cx="142" cy="425"/>
              </a:xfrm>
              <a:custGeom>
                <a:avLst/>
                <a:gdLst>
                  <a:gd name="T0" fmla="*/ 0 w 142"/>
                  <a:gd name="T1" fmla="*/ 0 h 425"/>
                  <a:gd name="T2" fmla="*/ 141 w 142"/>
                  <a:gd name="T3" fmla="*/ 0 h 425"/>
                  <a:gd name="T4" fmla="*/ 141 w 142"/>
                  <a:gd name="T5" fmla="*/ 424 h 425"/>
                  <a:gd name="T6" fmla="*/ 0 60000 65536"/>
                  <a:gd name="T7" fmla="*/ 0 60000 65536"/>
                  <a:gd name="T8" fmla="*/ 0 60000 65536"/>
                  <a:gd name="T9" fmla="*/ 0 w 142"/>
                  <a:gd name="T10" fmla="*/ 0 h 425"/>
                  <a:gd name="T11" fmla="*/ 142 w 142"/>
                  <a:gd name="T12" fmla="*/ 425 h 425"/>
                </a:gdLst>
                <a:ahLst/>
                <a:cxnLst>
                  <a:cxn ang="T6">
                    <a:pos x="T0" y="T1"/>
                  </a:cxn>
                  <a:cxn ang="T7">
                    <a:pos x="T2" y="T3"/>
                  </a:cxn>
                  <a:cxn ang="T8">
                    <a:pos x="T4" y="T5"/>
                  </a:cxn>
                </a:cxnLst>
                <a:rect l="T9" t="T10" r="T11" b="T12"/>
                <a:pathLst>
                  <a:path w="142" h="425">
                    <a:moveTo>
                      <a:pt x="0" y="0"/>
                    </a:moveTo>
                    <a:lnTo>
                      <a:pt x="141" y="0"/>
                    </a:lnTo>
                    <a:lnTo>
                      <a:pt x="141" y="424"/>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3575" name="Line 45"/>
              <p:cNvSpPr>
                <a:spLocks noChangeShapeType="1"/>
              </p:cNvSpPr>
              <p:nvPr/>
            </p:nvSpPr>
            <p:spPr bwMode="auto">
              <a:xfrm flipV="1">
                <a:off x="4993" y="2940"/>
                <a:ext cx="68" cy="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76" name="Line 46"/>
              <p:cNvSpPr>
                <a:spLocks noChangeShapeType="1"/>
              </p:cNvSpPr>
              <p:nvPr/>
            </p:nvSpPr>
            <p:spPr bwMode="auto">
              <a:xfrm>
                <a:off x="4712" y="3017"/>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77" name="Freeform 47"/>
              <p:cNvSpPr>
                <a:spLocks/>
              </p:cNvSpPr>
              <p:nvPr/>
            </p:nvSpPr>
            <p:spPr bwMode="auto">
              <a:xfrm>
                <a:off x="4710" y="2805"/>
                <a:ext cx="142" cy="71"/>
              </a:xfrm>
              <a:custGeom>
                <a:avLst/>
                <a:gdLst>
                  <a:gd name="T0" fmla="*/ 0 w 142"/>
                  <a:gd name="T1" fmla="*/ 70 h 71"/>
                  <a:gd name="T2" fmla="*/ 70 w 142"/>
                  <a:gd name="T3" fmla="*/ 0 h 71"/>
                  <a:gd name="T4" fmla="*/ 141 w 142"/>
                  <a:gd name="T5" fmla="*/ 0 h 71"/>
                  <a:gd name="T6" fmla="*/ 0 60000 65536"/>
                  <a:gd name="T7" fmla="*/ 0 60000 65536"/>
                  <a:gd name="T8" fmla="*/ 0 60000 65536"/>
                  <a:gd name="T9" fmla="*/ 0 w 142"/>
                  <a:gd name="T10" fmla="*/ 0 h 71"/>
                  <a:gd name="T11" fmla="*/ 142 w 142"/>
                  <a:gd name="T12" fmla="*/ 71 h 71"/>
                </a:gdLst>
                <a:ahLst/>
                <a:cxnLst>
                  <a:cxn ang="T6">
                    <a:pos x="T0" y="T1"/>
                  </a:cxn>
                  <a:cxn ang="T7">
                    <a:pos x="T2" y="T3"/>
                  </a:cxn>
                  <a:cxn ang="T8">
                    <a:pos x="T4" y="T5"/>
                  </a:cxn>
                </a:cxnLst>
                <a:rect l="T9" t="T10" r="T11" b="T12"/>
                <a:pathLst>
                  <a:path w="142" h="71">
                    <a:moveTo>
                      <a:pt x="0" y="70"/>
                    </a:moveTo>
                    <a:lnTo>
                      <a:pt x="70" y="0"/>
                    </a:lnTo>
                    <a:lnTo>
                      <a:pt x="141"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3578" name="Line 48"/>
              <p:cNvSpPr>
                <a:spLocks noChangeShapeType="1"/>
              </p:cNvSpPr>
              <p:nvPr/>
            </p:nvSpPr>
            <p:spPr bwMode="auto">
              <a:xfrm flipV="1">
                <a:off x="4852" y="2515"/>
                <a:ext cx="68" cy="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79" name="Line 49"/>
              <p:cNvSpPr>
                <a:spLocks noChangeShapeType="1"/>
              </p:cNvSpPr>
              <p:nvPr/>
            </p:nvSpPr>
            <p:spPr bwMode="auto">
              <a:xfrm flipV="1">
                <a:off x="4993" y="2515"/>
                <a:ext cx="68" cy="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3580" name="Rectangle 50"/>
              <p:cNvSpPr>
                <a:spLocks noChangeArrowheads="1"/>
              </p:cNvSpPr>
              <p:nvPr/>
            </p:nvSpPr>
            <p:spPr bwMode="auto">
              <a:xfrm>
                <a:off x="4694" y="3090"/>
                <a:ext cx="354" cy="192"/>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a:solidFill>
                      <a:srgbClr val="000000"/>
                    </a:solidFill>
                  </a:rPr>
                  <a:t>OKS</a:t>
                </a:r>
              </a:p>
            </p:txBody>
          </p:sp>
          <p:sp>
            <p:nvSpPr>
              <p:cNvPr id="23581" name="Rectangle 51"/>
              <p:cNvSpPr>
                <a:spLocks noChangeArrowheads="1"/>
              </p:cNvSpPr>
              <p:nvPr/>
            </p:nvSpPr>
            <p:spPr bwMode="auto">
              <a:xfrm>
                <a:off x="5357" y="2684"/>
                <a:ext cx="166" cy="328"/>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i="1">
                    <a:solidFill>
                      <a:srgbClr val="000000"/>
                    </a:solidFill>
                  </a:rPr>
                  <a:t>y</a:t>
                </a:r>
              </a:p>
            </p:txBody>
          </p:sp>
          <p:grpSp>
            <p:nvGrpSpPr>
              <p:cNvPr id="23582" name="Group 52"/>
              <p:cNvGrpSpPr>
                <a:grpSpLocks/>
              </p:cNvGrpSpPr>
              <p:nvPr/>
            </p:nvGrpSpPr>
            <p:grpSpPr bwMode="auto">
              <a:xfrm>
                <a:off x="4999" y="2527"/>
                <a:ext cx="480" cy="485"/>
                <a:chOff x="5010" y="2638"/>
                <a:chExt cx="480" cy="485"/>
              </a:xfrm>
            </p:grpSpPr>
            <p:grpSp>
              <p:nvGrpSpPr>
                <p:cNvPr id="23589" name="Group 53"/>
                <p:cNvGrpSpPr>
                  <a:grpSpLocks/>
                </p:cNvGrpSpPr>
                <p:nvPr/>
              </p:nvGrpSpPr>
              <p:grpSpPr bwMode="auto">
                <a:xfrm>
                  <a:off x="5010" y="2638"/>
                  <a:ext cx="0" cy="485"/>
                  <a:chOff x="5010" y="2638"/>
                  <a:chExt cx="0" cy="485"/>
                </a:xfrm>
              </p:grpSpPr>
              <p:sp>
                <p:nvSpPr>
                  <p:cNvPr id="23596" name="Line 54"/>
                  <p:cNvSpPr>
                    <a:spLocks noChangeShapeType="1"/>
                  </p:cNvSpPr>
                  <p:nvPr/>
                </p:nvSpPr>
                <p:spPr bwMode="auto">
                  <a:xfrm flipV="1">
                    <a:off x="5010" y="2878"/>
                    <a:ext cx="0" cy="24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597" name="Line 55"/>
                  <p:cNvSpPr>
                    <a:spLocks noChangeShapeType="1"/>
                  </p:cNvSpPr>
                  <p:nvPr/>
                </p:nvSpPr>
                <p:spPr bwMode="auto">
                  <a:xfrm flipV="1">
                    <a:off x="5010" y="2638"/>
                    <a:ext cx="0" cy="48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590" name="Group 56"/>
                <p:cNvGrpSpPr>
                  <a:grpSpLocks/>
                </p:cNvGrpSpPr>
                <p:nvPr/>
              </p:nvGrpSpPr>
              <p:grpSpPr bwMode="auto">
                <a:xfrm>
                  <a:off x="5014" y="3119"/>
                  <a:ext cx="476" cy="0"/>
                  <a:chOff x="5014" y="3119"/>
                  <a:chExt cx="476" cy="0"/>
                </a:xfrm>
              </p:grpSpPr>
              <p:sp>
                <p:nvSpPr>
                  <p:cNvPr id="23594" name="Line 57"/>
                  <p:cNvSpPr>
                    <a:spLocks noChangeShapeType="1"/>
                  </p:cNvSpPr>
                  <p:nvPr/>
                </p:nvSpPr>
                <p:spPr bwMode="auto">
                  <a:xfrm>
                    <a:off x="5014" y="3119"/>
                    <a:ext cx="23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595" name="Line 58"/>
                  <p:cNvSpPr>
                    <a:spLocks noChangeShapeType="1"/>
                  </p:cNvSpPr>
                  <p:nvPr/>
                </p:nvSpPr>
                <p:spPr bwMode="auto">
                  <a:xfrm>
                    <a:off x="5014" y="3119"/>
                    <a:ext cx="47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3591" name="Group 59"/>
                <p:cNvGrpSpPr>
                  <a:grpSpLocks/>
                </p:cNvGrpSpPr>
                <p:nvPr/>
              </p:nvGrpSpPr>
              <p:grpSpPr bwMode="auto">
                <a:xfrm>
                  <a:off x="5014" y="2942"/>
                  <a:ext cx="392" cy="181"/>
                  <a:chOff x="5014" y="2942"/>
                  <a:chExt cx="392" cy="181"/>
                </a:xfrm>
              </p:grpSpPr>
              <p:sp>
                <p:nvSpPr>
                  <p:cNvPr id="23592" name="Line 60"/>
                  <p:cNvSpPr>
                    <a:spLocks noChangeShapeType="1"/>
                  </p:cNvSpPr>
                  <p:nvPr/>
                </p:nvSpPr>
                <p:spPr bwMode="auto">
                  <a:xfrm flipV="1">
                    <a:off x="5014" y="3028"/>
                    <a:ext cx="194" cy="9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3593" name="Line 61"/>
                  <p:cNvSpPr>
                    <a:spLocks noChangeShapeType="1"/>
                  </p:cNvSpPr>
                  <p:nvPr/>
                </p:nvSpPr>
                <p:spPr bwMode="auto">
                  <a:xfrm flipV="1">
                    <a:off x="5014" y="2942"/>
                    <a:ext cx="392" cy="18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pic>
            <p:nvPicPr>
              <p:cNvPr id="23583" name="Picture 62" descr="vec_ezb"/>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168" y="3105"/>
                <a:ext cx="28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Picture 63" descr="vec_exb"/>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586" y="3489"/>
                <a:ext cx="30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Picture 64" descr="vec_eyb"/>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600" y="3105"/>
                <a:ext cx="281" cy="15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3586" name="Picture 65" descr="vec_eyo"/>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095" y="2688"/>
                <a:ext cx="281" cy="15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3587" name="Picture 66" descr="vec_ezo"/>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4695" y="2627"/>
                <a:ext cx="285" cy="15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3588" name="Picture 67" descr="vec_exo"/>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5088" y="3072"/>
                <a:ext cx="302" cy="15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23560" name="Titel 1"/>
          <p:cNvSpPr>
            <a:spLocks noGrp="1"/>
          </p:cNvSpPr>
          <p:nvPr>
            <p:ph type="title"/>
          </p:nvPr>
        </p:nvSpPr>
        <p:spPr>
          <a:xfrm>
            <a:off x="457200" y="-27384"/>
            <a:ext cx="8229600" cy="1143000"/>
          </a:xfrm>
        </p:spPr>
        <p:txBody>
          <a:bodyPr/>
          <a:lstStyle/>
          <a:p>
            <a:r>
              <a:rPr lang="de-DE" altLang="de-DE" sz="2800" dirty="0"/>
              <a:t>Objekte und Objektlagen im </a:t>
            </a:r>
            <a:r>
              <a:rPr lang="de-DE" altLang="de-DE" sz="2800" dirty="0" err="1"/>
              <a:t>euklid</a:t>
            </a:r>
            <a:r>
              <a:rPr lang="de-DE" altLang="de-DE" sz="2800" dirty="0"/>
              <a:t>. 3D-Raum</a:t>
            </a:r>
          </a:p>
        </p:txBody>
      </p:sp>
    </p:spTree>
    <p:extLst>
      <p:ext uri="{BB962C8B-B14F-4D97-AF65-F5344CB8AC3E}">
        <p14:creationId xmlns:p14="http://schemas.microsoft.com/office/powerpoint/2010/main" val="240504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el 1"/>
          <p:cNvSpPr>
            <a:spLocks noGrp="1"/>
          </p:cNvSpPr>
          <p:nvPr>
            <p:ph type="title"/>
          </p:nvPr>
        </p:nvSpPr>
        <p:spPr>
          <a:xfrm>
            <a:off x="457200" y="-27384"/>
            <a:ext cx="8229600" cy="1143000"/>
          </a:xfrm>
        </p:spPr>
        <p:txBody>
          <a:bodyPr/>
          <a:lstStyle/>
          <a:p>
            <a:r>
              <a:rPr lang="de-DE" altLang="de-DE" sz="2800" dirty="0"/>
              <a:t>Objekte und Objektlagen im </a:t>
            </a:r>
            <a:r>
              <a:rPr lang="de-DE" altLang="de-DE" sz="2800" dirty="0" err="1"/>
              <a:t>euklid</a:t>
            </a:r>
            <a:r>
              <a:rPr lang="de-DE" altLang="de-DE" sz="2800" dirty="0"/>
              <a:t>. 3D-Raum</a:t>
            </a:r>
          </a:p>
        </p:txBody>
      </p:sp>
      <p:sp>
        <p:nvSpPr>
          <p:cNvPr id="25603"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7FBF7DF6-A247-4809-BBB1-A2021DEF6F4B}" type="slidenum">
              <a:rPr lang="de-DE" altLang="de-DE">
                <a:latin typeface="Arial" pitchFamily="34" charset="0"/>
              </a:rPr>
              <a:pPr/>
              <a:t>11</a:t>
            </a:fld>
            <a:endParaRPr lang="de-DE" altLang="de-DE">
              <a:latin typeface="Arial" pitchFamily="34" charset="0"/>
            </a:endParaRPr>
          </a:p>
        </p:txBody>
      </p:sp>
      <p:sp>
        <p:nvSpPr>
          <p:cNvPr id="25604" name="Inhaltsplatzhalter 2"/>
          <p:cNvSpPr>
            <a:spLocks noGrp="1"/>
          </p:cNvSpPr>
          <p:nvPr>
            <p:ph idx="1"/>
          </p:nvPr>
        </p:nvSpPr>
        <p:spPr>
          <a:xfrm>
            <a:off x="381000" y="914400"/>
            <a:ext cx="8686800" cy="1362472"/>
          </a:xfrm>
        </p:spPr>
        <p:txBody>
          <a:bodyPr>
            <a:normAutofit fontScale="55000" lnSpcReduction="20000"/>
          </a:bodyPr>
          <a:lstStyle/>
          <a:p>
            <a:pPr>
              <a:spcAft>
                <a:spcPts val="1200"/>
              </a:spcAft>
              <a:buFontTx/>
              <a:buNone/>
            </a:pPr>
            <a:r>
              <a:rPr lang="de-DE" altLang="de-DE" b="1" dirty="0"/>
              <a:t>Linksdrehende und rechtsdrehende Koordinatensysteme</a:t>
            </a:r>
            <a:endParaRPr lang="de-DE" altLang="de-DE" dirty="0">
              <a:solidFill>
                <a:srgbClr val="000000"/>
              </a:solidFill>
            </a:endParaRPr>
          </a:p>
          <a:p>
            <a:pPr>
              <a:spcAft>
                <a:spcPts val="1200"/>
              </a:spcAft>
            </a:pPr>
            <a:r>
              <a:rPr lang="de-DE" altLang="de-DE" dirty="0">
                <a:solidFill>
                  <a:srgbClr val="000000"/>
                </a:solidFill>
              </a:rPr>
              <a:t>Man unterscheidet linksdrehende und rechtsdrehende</a:t>
            </a:r>
            <a:br>
              <a:rPr lang="de-DE" altLang="de-DE" dirty="0">
                <a:solidFill>
                  <a:srgbClr val="000000"/>
                </a:solidFill>
              </a:rPr>
            </a:br>
            <a:r>
              <a:rPr lang="de-DE" altLang="de-DE" dirty="0">
                <a:solidFill>
                  <a:srgbClr val="000000"/>
                </a:solidFill>
              </a:rPr>
              <a:t>Koordinatensysteme. Der Drehsinn wird per Definition</a:t>
            </a:r>
            <a:br>
              <a:rPr lang="de-DE" altLang="de-DE" dirty="0">
                <a:solidFill>
                  <a:srgbClr val="000000"/>
                </a:solidFill>
              </a:rPr>
            </a:br>
            <a:r>
              <a:rPr lang="de-DE" altLang="de-DE" dirty="0">
                <a:solidFill>
                  <a:srgbClr val="000000"/>
                </a:solidFill>
              </a:rPr>
              <a:t>festgelegt</a:t>
            </a:r>
            <a:endParaRPr lang="de-DE" altLang="de-DE" b="1" dirty="0">
              <a:solidFill>
                <a:srgbClr val="000000"/>
              </a:solidFill>
            </a:endParaRPr>
          </a:p>
          <a:p>
            <a:pPr>
              <a:buFontTx/>
              <a:buNone/>
            </a:pPr>
            <a:endParaRPr lang="de-DE" altLang="de-DE" b="1" dirty="0"/>
          </a:p>
        </p:txBody>
      </p:sp>
      <p:sp>
        <p:nvSpPr>
          <p:cNvPr id="25605" name="Rectangle 7"/>
          <p:cNvSpPr>
            <a:spLocks noChangeArrowheads="1"/>
          </p:cNvSpPr>
          <p:nvPr/>
        </p:nvSpPr>
        <p:spPr bwMode="auto">
          <a:xfrm>
            <a:off x="2157413" y="2806700"/>
            <a:ext cx="4524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z</a:t>
            </a:r>
          </a:p>
        </p:txBody>
      </p:sp>
      <p:sp>
        <p:nvSpPr>
          <p:cNvPr id="25606" name="Rectangle 8"/>
          <p:cNvSpPr>
            <a:spLocks noChangeArrowheads="1"/>
          </p:cNvSpPr>
          <p:nvPr/>
        </p:nvSpPr>
        <p:spPr bwMode="auto">
          <a:xfrm>
            <a:off x="3336925" y="3640138"/>
            <a:ext cx="506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y</a:t>
            </a:r>
          </a:p>
        </p:txBody>
      </p:sp>
      <p:sp>
        <p:nvSpPr>
          <p:cNvPr id="25607" name="Rectangle 9"/>
          <p:cNvSpPr>
            <a:spLocks noChangeArrowheads="1"/>
          </p:cNvSpPr>
          <p:nvPr/>
        </p:nvSpPr>
        <p:spPr bwMode="auto">
          <a:xfrm>
            <a:off x="3614738" y="4471988"/>
            <a:ext cx="471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x</a:t>
            </a:r>
          </a:p>
        </p:txBody>
      </p:sp>
      <p:grpSp>
        <p:nvGrpSpPr>
          <p:cNvPr id="25608" name="Group 10"/>
          <p:cNvGrpSpPr>
            <a:grpSpLocks/>
          </p:cNvGrpSpPr>
          <p:nvPr/>
        </p:nvGrpSpPr>
        <p:grpSpPr bwMode="auto">
          <a:xfrm>
            <a:off x="2260600" y="3209925"/>
            <a:ext cx="1454150" cy="1350963"/>
            <a:chOff x="1057" y="1503"/>
            <a:chExt cx="916" cy="851"/>
          </a:xfrm>
        </p:grpSpPr>
        <p:grpSp>
          <p:nvGrpSpPr>
            <p:cNvPr id="25649" name="Group 11"/>
            <p:cNvGrpSpPr>
              <a:grpSpLocks/>
            </p:cNvGrpSpPr>
            <p:nvPr/>
          </p:nvGrpSpPr>
          <p:grpSpPr bwMode="auto">
            <a:xfrm>
              <a:off x="1057" y="1503"/>
              <a:ext cx="0" cy="851"/>
              <a:chOff x="1057" y="1503"/>
              <a:chExt cx="0" cy="851"/>
            </a:xfrm>
          </p:grpSpPr>
          <p:sp>
            <p:nvSpPr>
              <p:cNvPr id="25656" name="Line 12"/>
              <p:cNvSpPr>
                <a:spLocks noChangeShapeType="1"/>
              </p:cNvSpPr>
              <p:nvPr/>
            </p:nvSpPr>
            <p:spPr bwMode="auto">
              <a:xfrm flipV="1">
                <a:off x="1057" y="1925"/>
                <a:ext cx="0" cy="42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57" name="Line 13"/>
              <p:cNvSpPr>
                <a:spLocks noChangeShapeType="1"/>
              </p:cNvSpPr>
              <p:nvPr/>
            </p:nvSpPr>
            <p:spPr bwMode="auto">
              <a:xfrm flipV="1">
                <a:off x="1057" y="1503"/>
                <a:ext cx="0" cy="85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650" name="Group 14"/>
            <p:cNvGrpSpPr>
              <a:grpSpLocks/>
            </p:cNvGrpSpPr>
            <p:nvPr/>
          </p:nvGrpSpPr>
          <p:grpSpPr bwMode="auto">
            <a:xfrm>
              <a:off x="1061" y="2350"/>
              <a:ext cx="912" cy="0"/>
              <a:chOff x="1061" y="2350"/>
              <a:chExt cx="912" cy="0"/>
            </a:xfrm>
          </p:grpSpPr>
          <p:sp>
            <p:nvSpPr>
              <p:cNvPr id="25654" name="Line 15"/>
              <p:cNvSpPr>
                <a:spLocks noChangeShapeType="1"/>
              </p:cNvSpPr>
              <p:nvPr/>
            </p:nvSpPr>
            <p:spPr bwMode="auto">
              <a:xfrm>
                <a:off x="1061" y="2350"/>
                <a:ext cx="4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55" name="Line 16"/>
              <p:cNvSpPr>
                <a:spLocks noChangeShapeType="1"/>
              </p:cNvSpPr>
              <p:nvPr/>
            </p:nvSpPr>
            <p:spPr bwMode="auto">
              <a:xfrm>
                <a:off x="1061" y="2350"/>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651" name="Group 17"/>
            <p:cNvGrpSpPr>
              <a:grpSpLocks/>
            </p:cNvGrpSpPr>
            <p:nvPr/>
          </p:nvGrpSpPr>
          <p:grpSpPr bwMode="auto">
            <a:xfrm>
              <a:off x="1061" y="2038"/>
              <a:ext cx="752" cy="316"/>
              <a:chOff x="1061" y="2038"/>
              <a:chExt cx="752" cy="316"/>
            </a:xfrm>
          </p:grpSpPr>
          <p:sp>
            <p:nvSpPr>
              <p:cNvPr id="25652" name="Line 18"/>
              <p:cNvSpPr>
                <a:spLocks noChangeShapeType="1"/>
              </p:cNvSpPr>
              <p:nvPr/>
            </p:nvSpPr>
            <p:spPr bwMode="auto">
              <a:xfrm flipV="1">
                <a:off x="1061" y="2190"/>
                <a:ext cx="373" cy="1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53" name="Line 19"/>
              <p:cNvSpPr>
                <a:spLocks noChangeShapeType="1"/>
              </p:cNvSpPr>
              <p:nvPr/>
            </p:nvSpPr>
            <p:spPr bwMode="auto">
              <a:xfrm flipV="1">
                <a:off x="1061" y="2038"/>
                <a:ext cx="752" cy="3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sp>
        <p:nvSpPr>
          <p:cNvPr id="25609" name="Rectangle 62"/>
          <p:cNvSpPr>
            <a:spLocks noChangeArrowheads="1"/>
          </p:cNvSpPr>
          <p:nvPr/>
        </p:nvSpPr>
        <p:spPr bwMode="auto">
          <a:xfrm>
            <a:off x="3732213" y="5473700"/>
            <a:ext cx="2209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spcBef>
                <a:spcPct val="50000"/>
              </a:spcBef>
            </a:pPr>
            <a:r>
              <a:rPr lang="de-DE" altLang="de-DE" sz="1600">
                <a:solidFill>
                  <a:srgbClr val="000000"/>
                </a:solidFill>
              </a:rPr>
              <a:t>x</a:t>
            </a:r>
            <a:r>
              <a:rPr lang="de-DE" altLang="de-DE" sz="2000">
                <a:solidFill>
                  <a:srgbClr val="000000"/>
                </a:solidFill>
              </a:rPr>
              <a:t> = Kreuzprodukt</a:t>
            </a:r>
          </a:p>
        </p:txBody>
      </p:sp>
      <p:sp>
        <p:nvSpPr>
          <p:cNvPr id="25610" name="Bogen 25"/>
          <p:cNvSpPr>
            <a:spLocks/>
          </p:cNvSpPr>
          <p:nvPr/>
        </p:nvSpPr>
        <p:spPr bwMode="auto">
          <a:xfrm>
            <a:off x="5873750" y="5040313"/>
            <a:ext cx="90488" cy="112712"/>
          </a:xfrm>
          <a:custGeom>
            <a:avLst/>
            <a:gdLst>
              <a:gd name="T0" fmla="*/ 0 w 14904"/>
              <a:gd name="T1" fmla="*/ 2147483647 h 21600"/>
              <a:gd name="T2" fmla="*/ 2147483647 w 14904"/>
              <a:gd name="T3" fmla="*/ 2147483647 h 21600"/>
              <a:gd name="T4" fmla="*/ 2147483647 w 14904"/>
              <a:gd name="T5" fmla="*/ 2147483647 h 21600"/>
              <a:gd name="T6" fmla="*/ 0 60000 65536"/>
              <a:gd name="T7" fmla="*/ 0 60000 65536"/>
              <a:gd name="T8" fmla="*/ 0 60000 65536"/>
              <a:gd name="T9" fmla="*/ 0 w 14904"/>
              <a:gd name="T10" fmla="*/ 0 h 21600"/>
              <a:gd name="T11" fmla="*/ 14904 w 14904"/>
              <a:gd name="T12" fmla="*/ 21600 h 21600"/>
            </a:gdLst>
            <a:ahLst/>
            <a:cxnLst>
              <a:cxn ang="T6">
                <a:pos x="T0" y="T1"/>
              </a:cxn>
              <a:cxn ang="T7">
                <a:pos x="T2" y="T3"/>
              </a:cxn>
              <a:cxn ang="T8">
                <a:pos x="T4" y="T5"/>
              </a:cxn>
            </a:cxnLst>
            <a:rect l="T9" t="T10" r="T11" b="T12"/>
            <a:pathLst>
              <a:path w="14904" h="21600" fill="none" extrusionOk="0">
                <a:moveTo>
                  <a:pt x="-1" y="1410"/>
                </a:moveTo>
                <a:cubicBezTo>
                  <a:pt x="2452" y="478"/>
                  <a:pt x="5054" y="-1"/>
                  <a:pt x="7678" y="-1"/>
                </a:cubicBezTo>
                <a:cubicBezTo>
                  <a:pt x="10139" y="-1"/>
                  <a:pt x="12583" y="420"/>
                  <a:pt x="14903" y="1244"/>
                </a:cubicBezTo>
              </a:path>
              <a:path w="14904" h="21600" stroke="0" extrusionOk="0">
                <a:moveTo>
                  <a:pt x="-1" y="1410"/>
                </a:moveTo>
                <a:cubicBezTo>
                  <a:pt x="2452" y="478"/>
                  <a:pt x="5054" y="-1"/>
                  <a:pt x="7678" y="-1"/>
                </a:cubicBezTo>
                <a:cubicBezTo>
                  <a:pt x="10139" y="-1"/>
                  <a:pt x="12583" y="420"/>
                  <a:pt x="14903" y="1244"/>
                </a:cubicBezTo>
                <a:lnTo>
                  <a:pt x="7678" y="21600"/>
                </a:lnTo>
                <a:close/>
              </a:path>
            </a:pathLst>
          </a:custGeom>
          <a:solidFill>
            <a:schemeClr val="tx1"/>
          </a:solidFill>
          <a:ln w="12700" cap="rnd">
            <a:solidFill>
              <a:srgbClr val="000000"/>
            </a:solidFill>
            <a:round/>
            <a:headEnd/>
            <a:tailEnd/>
          </a:ln>
        </p:spPr>
        <p:txBody>
          <a:bodyPr wrap="none" anchor="ct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11" name="Freeform 26"/>
          <p:cNvSpPr>
            <a:spLocks/>
          </p:cNvSpPr>
          <p:nvPr/>
        </p:nvSpPr>
        <p:spPr bwMode="auto">
          <a:xfrm>
            <a:off x="5913438" y="4329113"/>
            <a:ext cx="26987" cy="95250"/>
          </a:xfrm>
          <a:custGeom>
            <a:avLst/>
            <a:gdLst>
              <a:gd name="T0" fmla="*/ 2147483647 w 17"/>
              <a:gd name="T1" fmla="*/ 0 h 60"/>
              <a:gd name="T2" fmla="*/ 2147483647 w 17"/>
              <a:gd name="T3" fmla="*/ 2147483647 h 60"/>
              <a:gd name="T4" fmla="*/ 0 w 17"/>
              <a:gd name="T5" fmla="*/ 2147483647 h 60"/>
              <a:gd name="T6" fmla="*/ 0 w 17"/>
              <a:gd name="T7" fmla="*/ 0 h 60"/>
              <a:gd name="T8" fmla="*/ 2147483647 w 17"/>
              <a:gd name="T9" fmla="*/ 0 h 60"/>
              <a:gd name="T10" fmla="*/ 0 60000 65536"/>
              <a:gd name="T11" fmla="*/ 0 60000 65536"/>
              <a:gd name="T12" fmla="*/ 0 60000 65536"/>
              <a:gd name="T13" fmla="*/ 0 60000 65536"/>
              <a:gd name="T14" fmla="*/ 0 60000 65536"/>
              <a:gd name="T15" fmla="*/ 0 w 17"/>
              <a:gd name="T16" fmla="*/ 0 h 60"/>
              <a:gd name="T17" fmla="*/ 17 w 17"/>
              <a:gd name="T18" fmla="*/ 60 h 60"/>
            </a:gdLst>
            <a:ahLst/>
            <a:cxnLst>
              <a:cxn ang="T10">
                <a:pos x="T0" y="T1"/>
              </a:cxn>
              <a:cxn ang="T11">
                <a:pos x="T2" y="T3"/>
              </a:cxn>
              <a:cxn ang="T12">
                <a:pos x="T4" y="T5"/>
              </a:cxn>
              <a:cxn ang="T13">
                <a:pos x="T6" y="T7"/>
              </a:cxn>
              <a:cxn ang="T14">
                <a:pos x="T8" y="T9"/>
              </a:cxn>
            </a:cxnLst>
            <a:rect l="T15" t="T16" r="T17" b="T18"/>
            <a:pathLst>
              <a:path w="17" h="60">
                <a:moveTo>
                  <a:pt x="16" y="0"/>
                </a:moveTo>
                <a:lnTo>
                  <a:pt x="16" y="59"/>
                </a:lnTo>
                <a:lnTo>
                  <a:pt x="0" y="59"/>
                </a:lnTo>
                <a:lnTo>
                  <a:pt x="0" y="0"/>
                </a:lnTo>
                <a:lnTo>
                  <a:pt x="16" y="0"/>
                </a:lnTo>
              </a:path>
            </a:pathLst>
          </a:custGeom>
          <a:solidFill>
            <a:schemeClr val="tx1"/>
          </a:solidFill>
          <a:ln w="12700" cap="rnd">
            <a:solidFill>
              <a:srgbClr val="000000"/>
            </a:solidFill>
            <a:round/>
            <a:headEnd/>
            <a:tailEnd/>
          </a:ln>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12" name="Freeform 27"/>
          <p:cNvSpPr>
            <a:spLocks/>
          </p:cNvSpPr>
          <p:nvPr/>
        </p:nvSpPr>
        <p:spPr bwMode="auto">
          <a:xfrm>
            <a:off x="5913438" y="4521200"/>
            <a:ext cx="26987" cy="96838"/>
          </a:xfrm>
          <a:custGeom>
            <a:avLst/>
            <a:gdLst>
              <a:gd name="T0" fmla="*/ 2147483647 w 17"/>
              <a:gd name="T1" fmla="*/ 0 h 61"/>
              <a:gd name="T2" fmla="*/ 2147483647 w 17"/>
              <a:gd name="T3" fmla="*/ 2147483647 h 61"/>
              <a:gd name="T4" fmla="*/ 0 w 17"/>
              <a:gd name="T5" fmla="*/ 2147483647 h 61"/>
              <a:gd name="T6" fmla="*/ 0 w 17"/>
              <a:gd name="T7" fmla="*/ 0 h 61"/>
              <a:gd name="T8" fmla="*/ 2147483647 w 17"/>
              <a:gd name="T9" fmla="*/ 0 h 61"/>
              <a:gd name="T10" fmla="*/ 0 60000 65536"/>
              <a:gd name="T11" fmla="*/ 0 60000 65536"/>
              <a:gd name="T12" fmla="*/ 0 60000 65536"/>
              <a:gd name="T13" fmla="*/ 0 60000 65536"/>
              <a:gd name="T14" fmla="*/ 0 60000 65536"/>
              <a:gd name="T15" fmla="*/ 0 w 17"/>
              <a:gd name="T16" fmla="*/ 0 h 61"/>
              <a:gd name="T17" fmla="*/ 17 w 17"/>
              <a:gd name="T18" fmla="*/ 61 h 61"/>
            </a:gdLst>
            <a:ahLst/>
            <a:cxnLst>
              <a:cxn ang="T10">
                <a:pos x="T0" y="T1"/>
              </a:cxn>
              <a:cxn ang="T11">
                <a:pos x="T2" y="T3"/>
              </a:cxn>
              <a:cxn ang="T12">
                <a:pos x="T4" y="T5"/>
              </a:cxn>
              <a:cxn ang="T13">
                <a:pos x="T6" y="T7"/>
              </a:cxn>
              <a:cxn ang="T14">
                <a:pos x="T8" y="T9"/>
              </a:cxn>
            </a:cxnLst>
            <a:rect l="T15" t="T16" r="T17" b="T18"/>
            <a:pathLst>
              <a:path w="17" h="61">
                <a:moveTo>
                  <a:pt x="16" y="0"/>
                </a:moveTo>
                <a:lnTo>
                  <a:pt x="16" y="60"/>
                </a:lnTo>
                <a:lnTo>
                  <a:pt x="0" y="60"/>
                </a:lnTo>
                <a:lnTo>
                  <a:pt x="0" y="0"/>
                </a:lnTo>
                <a:lnTo>
                  <a:pt x="16" y="0"/>
                </a:lnTo>
              </a:path>
            </a:pathLst>
          </a:custGeom>
          <a:solidFill>
            <a:schemeClr val="tx1"/>
          </a:solidFill>
          <a:ln w="12700" cap="rnd">
            <a:solidFill>
              <a:srgbClr val="000000"/>
            </a:solidFill>
            <a:round/>
            <a:headEnd/>
            <a:tailEnd/>
          </a:ln>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13" name="Freeform 28"/>
          <p:cNvSpPr>
            <a:spLocks/>
          </p:cNvSpPr>
          <p:nvPr/>
        </p:nvSpPr>
        <p:spPr bwMode="auto">
          <a:xfrm>
            <a:off x="5913438" y="4714875"/>
            <a:ext cx="26987" cy="96838"/>
          </a:xfrm>
          <a:custGeom>
            <a:avLst/>
            <a:gdLst>
              <a:gd name="T0" fmla="*/ 2147483647 w 17"/>
              <a:gd name="T1" fmla="*/ 0 h 61"/>
              <a:gd name="T2" fmla="*/ 2147483647 w 17"/>
              <a:gd name="T3" fmla="*/ 2147483647 h 61"/>
              <a:gd name="T4" fmla="*/ 0 w 17"/>
              <a:gd name="T5" fmla="*/ 2147483647 h 61"/>
              <a:gd name="T6" fmla="*/ 0 w 17"/>
              <a:gd name="T7" fmla="*/ 0 h 61"/>
              <a:gd name="T8" fmla="*/ 2147483647 w 17"/>
              <a:gd name="T9" fmla="*/ 0 h 61"/>
              <a:gd name="T10" fmla="*/ 0 60000 65536"/>
              <a:gd name="T11" fmla="*/ 0 60000 65536"/>
              <a:gd name="T12" fmla="*/ 0 60000 65536"/>
              <a:gd name="T13" fmla="*/ 0 60000 65536"/>
              <a:gd name="T14" fmla="*/ 0 60000 65536"/>
              <a:gd name="T15" fmla="*/ 0 w 17"/>
              <a:gd name="T16" fmla="*/ 0 h 61"/>
              <a:gd name="T17" fmla="*/ 17 w 17"/>
              <a:gd name="T18" fmla="*/ 61 h 61"/>
            </a:gdLst>
            <a:ahLst/>
            <a:cxnLst>
              <a:cxn ang="T10">
                <a:pos x="T0" y="T1"/>
              </a:cxn>
              <a:cxn ang="T11">
                <a:pos x="T2" y="T3"/>
              </a:cxn>
              <a:cxn ang="T12">
                <a:pos x="T4" y="T5"/>
              </a:cxn>
              <a:cxn ang="T13">
                <a:pos x="T6" y="T7"/>
              </a:cxn>
              <a:cxn ang="T14">
                <a:pos x="T8" y="T9"/>
              </a:cxn>
            </a:cxnLst>
            <a:rect l="T15" t="T16" r="T17" b="T18"/>
            <a:pathLst>
              <a:path w="17" h="61">
                <a:moveTo>
                  <a:pt x="16" y="0"/>
                </a:moveTo>
                <a:lnTo>
                  <a:pt x="16" y="60"/>
                </a:lnTo>
                <a:lnTo>
                  <a:pt x="0" y="60"/>
                </a:lnTo>
                <a:lnTo>
                  <a:pt x="0" y="0"/>
                </a:lnTo>
                <a:lnTo>
                  <a:pt x="16" y="0"/>
                </a:lnTo>
              </a:path>
            </a:pathLst>
          </a:custGeom>
          <a:solidFill>
            <a:schemeClr val="tx1"/>
          </a:solidFill>
          <a:ln w="12700" cap="rnd">
            <a:solidFill>
              <a:srgbClr val="000000"/>
            </a:solidFill>
            <a:round/>
            <a:headEnd/>
            <a:tailEnd/>
          </a:ln>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14" name="Freeform 29"/>
          <p:cNvSpPr>
            <a:spLocks/>
          </p:cNvSpPr>
          <p:nvPr/>
        </p:nvSpPr>
        <p:spPr bwMode="auto">
          <a:xfrm>
            <a:off x="5913438" y="4908550"/>
            <a:ext cx="26987" cy="98425"/>
          </a:xfrm>
          <a:custGeom>
            <a:avLst/>
            <a:gdLst>
              <a:gd name="T0" fmla="*/ 2147483647 w 17"/>
              <a:gd name="T1" fmla="*/ 0 h 62"/>
              <a:gd name="T2" fmla="*/ 2147483647 w 17"/>
              <a:gd name="T3" fmla="*/ 2147483647 h 62"/>
              <a:gd name="T4" fmla="*/ 0 w 17"/>
              <a:gd name="T5" fmla="*/ 2147483647 h 62"/>
              <a:gd name="T6" fmla="*/ 0 w 17"/>
              <a:gd name="T7" fmla="*/ 0 h 62"/>
              <a:gd name="T8" fmla="*/ 2147483647 w 17"/>
              <a:gd name="T9" fmla="*/ 0 h 62"/>
              <a:gd name="T10" fmla="*/ 0 60000 65536"/>
              <a:gd name="T11" fmla="*/ 0 60000 65536"/>
              <a:gd name="T12" fmla="*/ 0 60000 65536"/>
              <a:gd name="T13" fmla="*/ 0 60000 65536"/>
              <a:gd name="T14" fmla="*/ 0 60000 65536"/>
              <a:gd name="T15" fmla="*/ 0 w 17"/>
              <a:gd name="T16" fmla="*/ 0 h 62"/>
              <a:gd name="T17" fmla="*/ 17 w 17"/>
              <a:gd name="T18" fmla="*/ 62 h 62"/>
            </a:gdLst>
            <a:ahLst/>
            <a:cxnLst>
              <a:cxn ang="T10">
                <a:pos x="T0" y="T1"/>
              </a:cxn>
              <a:cxn ang="T11">
                <a:pos x="T2" y="T3"/>
              </a:cxn>
              <a:cxn ang="T12">
                <a:pos x="T4" y="T5"/>
              </a:cxn>
              <a:cxn ang="T13">
                <a:pos x="T6" y="T7"/>
              </a:cxn>
              <a:cxn ang="T14">
                <a:pos x="T8" y="T9"/>
              </a:cxn>
            </a:cxnLst>
            <a:rect l="T15" t="T16" r="T17" b="T18"/>
            <a:pathLst>
              <a:path w="17" h="62">
                <a:moveTo>
                  <a:pt x="16" y="0"/>
                </a:moveTo>
                <a:lnTo>
                  <a:pt x="16" y="61"/>
                </a:lnTo>
                <a:lnTo>
                  <a:pt x="0" y="61"/>
                </a:lnTo>
                <a:lnTo>
                  <a:pt x="0" y="0"/>
                </a:lnTo>
                <a:lnTo>
                  <a:pt x="16" y="0"/>
                </a:lnTo>
              </a:path>
            </a:pathLst>
          </a:custGeom>
          <a:solidFill>
            <a:schemeClr val="tx1"/>
          </a:solidFill>
          <a:ln w="12700" cap="rnd">
            <a:solidFill>
              <a:srgbClr val="000000"/>
            </a:solidFill>
            <a:round/>
            <a:headEnd/>
            <a:tailEnd/>
          </a:ln>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15" name="Rectangle 30"/>
          <p:cNvSpPr>
            <a:spLocks noChangeArrowheads="1"/>
          </p:cNvSpPr>
          <p:nvPr/>
        </p:nvSpPr>
        <p:spPr bwMode="auto">
          <a:xfrm>
            <a:off x="5980113" y="493871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solidFill>
                  <a:srgbClr val="000000"/>
                </a:solidFill>
              </a:rPr>
              <a:t>-z</a:t>
            </a:r>
          </a:p>
        </p:txBody>
      </p:sp>
      <p:grpSp>
        <p:nvGrpSpPr>
          <p:cNvPr id="25616" name="Group 96"/>
          <p:cNvGrpSpPr>
            <a:grpSpLocks/>
          </p:cNvGrpSpPr>
          <p:nvPr/>
        </p:nvGrpSpPr>
        <p:grpSpPr bwMode="auto">
          <a:xfrm>
            <a:off x="5484813" y="2687638"/>
            <a:ext cx="900112" cy="539750"/>
            <a:chOff x="3168" y="1413"/>
            <a:chExt cx="567" cy="340"/>
          </a:xfrm>
        </p:grpSpPr>
        <p:sp>
          <p:nvSpPr>
            <p:cNvPr id="25647" name="Bogen 31"/>
            <p:cNvSpPr>
              <a:spLocks/>
            </p:cNvSpPr>
            <p:nvPr/>
          </p:nvSpPr>
          <p:spPr bwMode="auto">
            <a:xfrm>
              <a:off x="3168" y="1414"/>
              <a:ext cx="94" cy="101"/>
            </a:xfrm>
            <a:custGeom>
              <a:avLst/>
              <a:gdLst>
                <a:gd name="T0" fmla="*/ 0 w 19338"/>
                <a:gd name="T1" fmla="*/ 0 h 19877"/>
                <a:gd name="T2" fmla="*/ 0 w 19338"/>
                <a:gd name="T3" fmla="*/ 0 h 19877"/>
                <a:gd name="T4" fmla="*/ 0 w 19338"/>
                <a:gd name="T5" fmla="*/ 0 h 19877"/>
                <a:gd name="T6" fmla="*/ 0 60000 65536"/>
                <a:gd name="T7" fmla="*/ 0 60000 65536"/>
                <a:gd name="T8" fmla="*/ 0 60000 65536"/>
                <a:gd name="T9" fmla="*/ 0 w 19338"/>
                <a:gd name="T10" fmla="*/ 0 h 19877"/>
                <a:gd name="T11" fmla="*/ 19338 w 19338"/>
                <a:gd name="T12" fmla="*/ 19877 h 19877"/>
              </a:gdLst>
              <a:ahLst/>
              <a:cxnLst>
                <a:cxn ang="T6">
                  <a:pos x="T0" y="T1"/>
                </a:cxn>
                <a:cxn ang="T7">
                  <a:pos x="T2" y="T3"/>
                </a:cxn>
                <a:cxn ang="T8">
                  <a:pos x="T4" y="T5"/>
                </a:cxn>
              </a:cxnLst>
              <a:rect l="T9" t="T10" r="T11" b="T12"/>
              <a:pathLst>
                <a:path w="19338" h="19877" fill="none" extrusionOk="0">
                  <a:moveTo>
                    <a:pt x="10884" y="19877"/>
                  </a:moveTo>
                  <a:cubicBezTo>
                    <a:pt x="6151" y="17864"/>
                    <a:pt x="2291" y="14227"/>
                    <a:pt x="-1" y="9622"/>
                  </a:cubicBezTo>
                </a:path>
                <a:path w="19338" h="19877" stroke="0" extrusionOk="0">
                  <a:moveTo>
                    <a:pt x="10884" y="19877"/>
                  </a:moveTo>
                  <a:cubicBezTo>
                    <a:pt x="6151" y="17864"/>
                    <a:pt x="2291" y="14227"/>
                    <a:pt x="-1" y="9622"/>
                  </a:cubicBezTo>
                  <a:lnTo>
                    <a:pt x="19338" y="0"/>
                  </a:lnTo>
                  <a:close/>
                </a:path>
              </a:pathLst>
            </a:custGeom>
            <a:solidFill>
              <a:srgbClr val="000000"/>
            </a:solidFill>
            <a:ln w="12700" cap="rnd">
              <a:solidFill>
                <a:srgbClr val="000000"/>
              </a:solidFill>
              <a:round/>
              <a:headEnd/>
              <a:tailEnd/>
            </a:ln>
          </p:spPr>
          <p:txBody>
            <a:bodyPr wrap="none" anchor="ct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48" name="Bogen 32"/>
            <p:cNvSpPr>
              <a:spLocks/>
            </p:cNvSpPr>
            <p:nvPr/>
          </p:nvSpPr>
          <p:spPr bwMode="auto">
            <a:xfrm>
              <a:off x="3181" y="1413"/>
              <a:ext cx="554" cy="340"/>
            </a:xfrm>
            <a:custGeom>
              <a:avLst/>
              <a:gdLst>
                <a:gd name="T0" fmla="*/ 0 w 43200"/>
                <a:gd name="T1" fmla="*/ 0 h 36884"/>
                <a:gd name="T2" fmla="*/ 0 w 43200"/>
                <a:gd name="T3" fmla="*/ 0 h 36884"/>
                <a:gd name="T4" fmla="*/ 0 w 43200"/>
                <a:gd name="T5" fmla="*/ 0 h 36884"/>
                <a:gd name="T6" fmla="*/ 0 60000 65536"/>
                <a:gd name="T7" fmla="*/ 0 60000 65536"/>
                <a:gd name="T8" fmla="*/ 0 60000 65536"/>
                <a:gd name="T9" fmla="*/ 0 w 43200"/>
                <a:gd name="T10" fmla="*/ 0 h 36884"/>
                <a:gd name="T11" fmla="*/ 43200 w 43200"/>
                <a:gd name="T12" fmla="*/ 36884 h 36884"/>
              </a:gdLst>
              <a:ahLst/>
              <a:cxnLst>
                <a:cxn ang="T6">
                  <a:pos x="T0" y="T1"/>
                </a:cxn>
                <a:cxn ang="T7">
                  <a:pos x="T2" y="T3"/>
                </a:cxn>
                <a:cxn ang="T8">
                  <a:pos x="T4" y="T5"/>
                </a:cxn>
              </a:cxnLst>
              <a:rect l="T9" t="T10" r="T11" b="T12"/>
              <a:pathLst>
                <a:path w="43200" h="36884" fill="none" extrusionOk="0">
                  <a:moveTo>
                    <a:pt x="36863" y="-1"/>
                  </a:moveTo>
                  <a:cubicBezTo>
                    <a:pt x="40920" y="4051"/>
                    <a:pt x="43200" y="9550"/>
                    <a:pt x="43200" y="15284"/>
                  </a:cubicBezTo>
                  <a:cubicBezTo>
                    <a:pt x="43200" y="27213"/>
                    <a:pt x="33529" y="36884"/>
                    <a:pt x="21600" y="36884"/>
                  </a:cubicBezTo>
                  <a:cubicBezTo>
                    <a:pt x="9670" y="36884"/>
                    <a:pt x="0" y="27213"/>
                    <a:pt x="0" y="15284"/>
                  </a:cubicBezTo>
                  <a:cubicBezTo>
                    <a:pt x="0" y="12892"/>
                    <a:pt x="397" y="10518"/>
                    <a:pt x="1174" y="8256"/>
                  </a:cubicBezTo>
                </a:path>
                <a:path w="43200" h="36884" stroke="0" extrusionOk="0">
                  <a:moveTo>
                    <a:pt x="36863" y="-1"/>
                  </a:moveTo>
                  <a:cubicBezTo>
                    <a:pt x="40920" y="4051"/>
                    <a:pt x="43200" y="9550"/>
                    <a:pt x="43200" y="15284"/>
                  </a:cubicBezTo>
                  <a:cubicBezTo>
                    <a:pt x="43200" y="27213"/>
                    <a:pt x="33529" y="36884"/>
                    <a:pt x="21600" y="36884"/>
                  </a:cubicBezTo>
                  <a:cubicBezTo>
                    <a:pt x="9670" y="36884"/>
                    <a:pt x="0" y="27213"/>
                    <a:pt x="0" y="15284"/>
                  </a:cubicBezTo>
                  <a:cubicBezTo>
                    <a:pt x="0" y="12892"/>
                    <a:pt x="397" y="10518"/>
                    <a:pt x="1174" y="8256"/>
                  </a:cubicBezTo>
                  <a:lnTo>
                    <a:pt x="21600" y="15284"/>
                  </a:lnTo>
                  <a:close/>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grpSp>
      <p:sp>
        <p:nvSpPr>
          <p:cNvPr id="25617" name="Rectangle 33"/>
          <p:cNvSpPr>
            <a:spLocks noChangeArrowheads="1"/>
          </p:cNvSpPr>
          <p:nvPr/>
        </p:nvSpPr>
        <p:spPr bwMode="auto">
          <a:xfrm>
            <a:off x="5829300" y="2501900"/>
            <a:ext cx="4524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z</a:t>
            </a:r>
          </a:p>
        </p:txBody>
      </p:sp>
      <p:sp>
        <p:nvSpPr>
          <p:cNvPr id="25618" name="Rectangle 34"/>
          <p:cNvSpPr>
            <a:spLocks noChangeArrowheads="1"/>
          </p:cNvSpPr>
          <p:nvPr/>
        </p:nvSpPr>
        <p:spPr bwMode="auto">
          <a:xfrm>
            <a:off x="7315200" y="4178300"/>
            <a:ext cx="506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y</a:t>
            </a:r>
          </a:p>
        </p:txBody>
      </p:sp>
      <p:sp>
        <p:nvSpPr>
          <p:cNvPr id="25619" name="Rectangle 35"/>
          <p:cNvSpPr>
            <a:spLocks noChangeArrowheads="1"/>
          </p:cNvSpPr>
          <p:nvPr/>
        </p:nvSpPr>
        <p:spPr bwMode="auto">
          <a:xfrm>
            <a:off x="7086600" y="3416300"/>
            <a:ext cx="4714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i="1">
                <a:solidFill>
                  <a:srgbClr val="000000"/>
                </a:solidFill>
              </a:rPr>
              <a:t>x</a:t>
            </a:r>
          </a:p>
        </p:txBody>
      </p:sp>
      <p:grpSp>
        <p:nvGrpSpPr>
          <p:cNvPr id="25620" name="Group 36"/>
          <p:cNvGrpSpPr>
            <a:grpSpLocks/>
          </p:cNvGrpSpPr>
          <p:nvPr/>
        </p:nvGrpSpPr>
        <p:grpSpPr bwMode="auto">
          <a:xfrm>
            <a:off x="5932488" y="2905125"/>
            <a:ext cx="1454150" cy="1350963"/>
            <a:chOff x="3985" y="1167"/>
            <a:chExt cx="916" cy="851"/>
          </a:xfrm>
        </p:grpSpPr>
        <p:grpSp>
          <p:nvGrpSpPr>
            <p:cNvPr id="25638" name="Group 37"/>
            <p:cNvGrpSpPr>
              <a:grpSpLocks/>
            </p:cNvGrpSpPr>
            <p:nvPr/>
          </p:nvGrpSpPr>
          <p:grpSpPr bwMode="auto">
            <a:xfrm>
              <a:off x="3985" y="1167"/>
              <a:ext cx="0" cy="851"/>
              <a:chOff x="3985" y="1167"/>
              <a:chExt cx="0" cy="851"/>
            </a:xfrm>
          </p:grpSpPr>
          <p:sp>
            <p:nvSpPr>
              <p:cNvPr id="25645" name="Line 38"/>
              <p:cNvSpPr>
                <a:spLocks noChangeShapeType="1"/>
              </p:cNvSpPr>
              <p:nvPr/>
            </p:nvSpPr>
            <p:spPr bwMode="auto">
              <a:xfrm flipV="1">
                <a:off x="3985" y="1589"/>
                <a:ext cx="0" cy="42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46" name="Line 39"/>
              <p:cNvSpPr>
                <a:spLocks noChangeShapeType="1"/>
              </p:cNvSpPr>
              <p:nvPr/>
            </p:nvSpPr>
            <p:spPr bwMode="auto">
              <a:xfrm flipV="1">
                <a:off x="3985" y="1167"/>
                <a:ext cx="0" cy="85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639" name="Group 40"/>
            <p:cNvGrpSpPr>
              <a:grpSpLocks/>
            </p:cNvGrpSpPr>
            <p:nvPr/>
          </p:nvGrpSpPr>
          <p:grpSpPr bwMode="auto">
            <a:xfrm>
              <a:off x="3989" y="2014"/>
              <a:ext cx="912" cy="0"/>
              <a:chOff x="3989" y="2014"/>
              <a:chExt cx="912" cy="0"/>
            </a:xfrm>
          </p:grpSpPr>
          <p:sp>
            <p:nvSpPr>
              <p:cNvPr id="25643" name="Line 41"/>
              <p:cNvSpPr>
                <a:spLocks noChangeShapeType="1"/>
              </p:cNvSpPr>
              <p:nvPr/>
            </p:nvSpPr>
            <p:spPr bwMode="auto">
              <a:xfrm>
                <a:off x="3989" y="2014"/>
                <a:ext cx="4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44" name="Line 42"/>
              <p:cNvSpPr>
                <a:spLocks noChangeShapeType="1"/>
              </p:cNvSpPr>
              <p:nvPr/>
            </p:nvSpPr>
            <p:spPr bwMode="auto">
              <a:xfrm>
                <a:off x="3989" y="2014"/>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640" name="Group 43"/>
            <p:cNvGrpSpPr>
              <a:grpSpLocks/>
            </p:cNvGrpSpPr>
            <p:nvPr/>
          </p:nvGrpSpPr>
          <p:grpSpPr bwMode="auto">
            <a:xfrm>
              <a:off x="3989" y="1702"/>
              <a:ext cx="752" cy="316"/>
              <a:chOff x="3989" y="1702"/>
              <a:chExt cx="752" cy="316"/>
            </a:xfrm>
          </p:grpSpPr>
          <p:sp>
            <p:nvSpPr>
              <p:cNvPr id="25641" name="Line 44"/>
              <p:cNvSpPr>
                <a:spLocks noChangeShapeType="1"/>
              </p:cNvSpPr>
              <p:nvPr/>
            </p:nvSpPr>
            <p:spPr bwMode="auto">
              <a:xfrm flipV="1">
                <a:off x="3989" y="1854"/>
                <a:ext cx="373" cy="1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5642" name="Line 45"/>
              <p:cNvSpPr>
                <a:spLocks noChangeShapeType="1"/>
              </p:cNvSpPr>
              <p:nvPr/>
            </p:nvSpPr>
            <p:spPr bwMode="auto">
              <a:xfrm flipV="1">
                <a:off x="3989" y="1702"/>
                <a:ext cx="752" cy="3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pic>
        <p:nvPicPr>
          <p:cNvPr id="25621" name="Picture 83" descr="vec_ez"/>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835150" y="3873500"/>
            <a:ext cx="2968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84" descr="vec_ex"/>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19388" y="4611688"/>
            <a:ext cx="327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3" name="Picture 85" descr="vec_ey"/>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2589213" y="4002088"/>
            <a:ext cx="3111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4" name="Picture 86" descr="vec_ey"/>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6477000" y="4319588"/>
            <a:ext cx="3111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87" descr="vec_ex"/>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6248400" y="3709988"/>
            <a:ext cx="327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6" name="Picture 88" descr="vec_ez"/>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5568950" y="3492500"/>
            <a:ext cx="2968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27" name="Group 93"/>
          <p:cNvGrpSpPr>
            <a:grpSpLocks/>
          </p:cNvGrpSpPr>
          <p:nvPr/>
        </p:nvGrpSpPr>
        <p:grpSpPr bwMode="auto">
          <a:xfrm>
            <a:off x="1066800" y="4876800"/>
            <a:ext cx="1709738" cy="668338"/>
            <a:chOff x="624" y="2976"/>
            <a:chExt cx="1077" cy="421"/>
          </a:xfrm>
        </p:grpSpPr>
        <p:pic>
          <p:nvPicPr>
            <p:cNvPr id="25636" name="Picture 89" descr="x_cross_y_equal_z"/>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24" y="3216"/>
              <a:ext cx="81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7" name="Picture 91" descr="vec_ex_cross_ey_equal_ez"/>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624" y="2976"/>
              <a:ext cx="107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8" name="Group 94"/>
          <p:cNvGrpSpPr>
            <a:grpSpLocks/>
          </p:cNvGrpSpPr>
          <p:nvPr/>
        </p:nvGrpSpPr>
        <p:grpSpPr bwMode="auto">
          <a:xfrm>
            <a:off x="6705600" y="4876800"/>
            <a:ext cx="1943100" cy="668338"/>
            <a:chOff x="3936" y="2987"/>
            <a:chExt cx="1224" cy="421"/>
          </a:xfrm>
        </p:grpSpPr>
        <p:pic>
          <p:nvPicPr>
            <p:cNvPr id="25634" name="Picture 90" descr="x_cross_y_equal_minus_z"/>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936" y="3227"/>
              <a:ext cx="95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5" name="Picture 92" descr="vec_ex_cross_ey_equal_minus_ez"/>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3936" y="2987"/>
              <a:ext cx="122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9" name="Group 97"/>
          <p:cNvGrpSpPr>
            <a:grpSpLocks/>
          </p:cNvGrpSpPr>
          <p:nvPr/>
        </p:nvGrpSpPr>
        <p:grpSpPr bwMode="auto">
          <a:xfrm flipH="1">
            <a:off x="1846263" y="3055938"/>
            <a:ext cx="900112" cy="539750"/>
            <a:chOff x="3168" y="1413"/>
            <a:chExt cx="567" cy="340"/>
          </a:xfrm>
        </p:grpSpPr>
        <p:sp>
          <p:nvSpPr>
            <p:cNvPr id="25632" name="Bogen 98"/>
            <p:cNvSpPr>
              <a:spLocks/>
            </p:cNvSpPr>
            <p:nvPr/>
          </p:nvSpPr>
          <p:spPr bwMode="auto">
            <a:xfrm>
              <a:off x="3168" y="1414"/>
              <a:ext cx="94" cy="101"/>
            </a:xfrm>
            <a:custGeom>
              <a:avLst/>
              <a:gdLst>
                <a:gd name="T0" fmla="*/ 0 w 19338"/>
                <a:gd name="T1" fmla="*/ 0 h 19877"/>
                <a:gd name="T2" fmla="*/ 0 w 19338"/>
                <a:gd name="T3" fmla="*/ 0 h 19877"/>
                <a:gd name="T4" fmla="*/ 0 w 19338"/>
                <a:gd name="T5" fmla="*/ 0 h 19877"/>
                <a:gd name="T6" fmla="*/ 0 60000 65536"/>
                <a:gd name="T7" fmla="*/ 0 60000 65536"/>
                <a:gd name="T8" fmla="*/ 0 60000 65536"/>
                <a:gd name="T9" fmla="*/ 0 w 19338"/>
                <a:gd name="T10" fmla="*/ 0 h 19877"/>
                <a:gd name="T11" fmla="*/ 19338 w 19338"/>
                <a:gd name="T12" fmla="*/ 19877 h 19877"/>
              </a:gdLst>
              <a:ahLst/>
              <a:cxnLst>
                <a:cxn ang="T6">
                  <a:pos x="T0" y="T1"/>
                </a:cxn>
                <a:cxn ang="T7">
                  <a:pos x="T2" y="T3"/>
                </a:cxn>
                <a:cxn ang="T8">
                  <a:pos x="T4" y="T5"/>
                </a:cxn>
              </a:cxnLst>
              <a:rect l="T9" t="T10" r="T11" b="T12"/>
              <a:pathLst>
                <a:path w="19338" h="19877" fill="none" extrusionOk="0">
                  <a:moveTo>
                    <a:pt x="10884" y="19877"/>
                  </a:moveTo>
                  <a:cubicBezTo>
                    <a:pt x="6151" y="17864"/>
                    <a:pt x="2291" y="14227"/>
                    <a:pt x="-1" y="9622"/>
                  </a:cubicBezTo>
                </a:path>
                <a:path w="19338" h="19877" stroke="0" extrusionOk="0">
                  <a:moveTo>
                    <a:pt x="10884" y="19877"/>
                  </a:moveTo>
                  <a:cubicBezTo>
                    <a:pt x="6151" y="17864"/>
                    <a:pt x="2291" y="14227"/>
                    <a:pt x="-1" y="9622"/>
                  </a:cubicBezTo>
                  <a:lnTo>
                    <a:pt x="19338" y="0"/>
                  </a:lnTo>
                  <a:close/>
                </a:path>
              </a:pathLst>
            </a:custGeom>
            <a:solidFill>
              <a:srgbClr val="000000"/>
            </a:solidFill>
            <a:ln w="12700" cap="rnd">
              <a:solidFill>
                <a:srgbClr val="000000"/>
              </a:solidFill>
              <a:round/>
              <a:headEnd/>
              <a:tailEnd/>
            </a:ln>
          </p:spPr>
          <p:txBody>
            <a:bodyPr wrap="none" anchor="ct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25633" name="Bogen 99"/>
            <p:cNvSpPr>
              <a:spLocks/>
            </p:cNvSpPr>
            <p:nvPr/>
          </p:nvSpPr>
          <p:spPr bwMode="auto">
            <a:xfrm>
              <a:off x="3181" y="1413"/>
              <a:ext cx="554" cy="340"/>
            </a:xfrm>
            <a:custGeom>
              <a:avLst/>
              <a:gdLst>
                <a:gd name="T0" fmla="*/ 0 w 43200"/>
                <a:gd name="T1" fmla="*/ 0 h 36884"/>
                <a:gd name="T2" fmla="*/ 0 w 43200"/>
                <a:gd name="T3" fmla="*/ 0 h 36884"/>
                <a:gd name="T4" fmla="*/ 0 w 43200"/>
                <a:gd name="T5" fmla="*/ 0 h 36884"/>
                <a:gd name="T6" fmla="*/ 0 60000 65536"/>
                <a:gd name="T7" fmla="*/ 0 60000 65536"/>
                <a:gd name="T8" fmla="*/ 0 60000 65536"/>
                <a:gd name="T9" fmla="*/ 0 w 43200"/>
                <a:gd name="T10" fmla="*/ 0 h 36884"/>
                <a:gd name="T11" fmla="*/ 43200 w 43200"/>
                <a:gd name="T12" fmla="*/ 36884 h 36884"/>
              </a:gdLst>
              <a:ahLst/>
              <a:cxnLst>
                <a:cxn ang="T6">
                  <a:pos x="T0" y="T1"/>
                </a:cxn>
                <a:cxn ang="T7">
                  <a:pos x="T2" y="T3"/>
                </a:cxn>
                <a:cxn ang="T8">
                  <a:pos x="T4" y="T5"/>
                </a:cxn>
              </a:cxnLst>
              <a:rect l="T9" t="T10" r="T11" b="T12"/>
              <a:pathLst>
                <a:path w="43200" h="36884" fill="none" extrusionOk="0">
                  <a:moveTo>
                    <a:pt x="36863" y="-1"/>
                  </a:moveTo>
                  <a:cubicBezTo>
                    <a:pt x="40920" y="4051"/>
                    <a:pt x="43200" y="9550"/>
                    <a:pt x="43200" y="15284"/>
                  </a:cubicBezTo>
                  <a:cubicBezTo>
                    <a:pt x="43200" y="27213"/>
                    <a:pt x="33529" y="36884"/>
                    <a:pt x="21600" y="36884"/>
                  </a:cubicBezTo>
                  <a:cubicBezTo>
                    <a:pt x="9670" y="36884"/>
                    <a:pt x="0" y="27213"/>
                    <a:pt x="0" y="15284"/>
                  </a:cubicBezTo>
                  <a:cubicBezTo>
                    <a:pt x="0" y="12892"/>
                    <a:pt x="397" y="10518"/>
                    <a:pt x="1174" y="8256"/>
                  </a:cubicBezTo>
                </a:path>
                <a:path w="43200" h="36884" stroke="0" extrusionOk="0">
                  <a:moveTo>
                    <a:pt x="36863" y="-1"/>
                  </a:moveTo>
                  <a:cubicBezTo>
                    <a:pt x="40920" y="4051"/>
                    <a:pt x="43200" y="9550"/>
                    <a:pt x="43200" y="15284"/>
                  </a:cubicBezTo>
                  <a:cubicBezTo>
                    <a:pt x="43200" y="27213"/>
                    <a:pt x="33529" y="36884"/>
                    <a:pt x="21600" y="36884"/>
                  </a:cubicBezTo>
                  <a:cubicBezTo>
                    <a:pt x="9670" y="36884"/>
                    <a:pt x="0" y="27213"/>
                    <a:pt x="0" y="15284"/>
                  </a:cubicBezTo>
                  <a:cubicBezTo>
                    <a:pt x="0" y="12892"/>
                    <a:pt x="397" y="10518"/>
                    <a:pt x="1174" y="8256"/>
                  </a:cubicBezTo>
                  <a:lnTo>
                    <a:pt x="21600" y="15284"/>
                  </a:lnTo>
                  <a:close/>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grpSp>
      <p:sp>
        <p:nvSpPr>
          <p:cNvPr id="25630" name="Rectangle 3"/>
          <p:cNvSpPr>
            <a:spLocks noChangeArrowheads="1"/>
          </p:cNvSpPr>
          <p:nvPr/>
        </p:nvSpPr>
        <p:spPr bwMode="auto">
          <a:xfrm>
            <a:off x="950913" y="5445125"/>
            <a:ext cx="24018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a:solidFill>
                  <a:srgbClr val="000000"/>
                </a:solidFill>
              </a:rPr>
              <a:t>rechtsdrehendes Koordinatensystem</a:t>
            </a:r>
          </a:p>
        </p:txBody>
      </p:sp>
      <p:sp>
        <p:nvSpPr>
          <p:cNvPr id="25631" name="Rectangle 3"/>
          <p:cNvSpPr>
            <a:spLocks noChangeArrowheads="1"/>
          </p:cNvSpPr>
          <p:nvPr/>
        </p:nvSpPr>
        <p:spPr bwMode="auto">
          <a:xfrm>
            <a:off x="6589713" y="5467350"/>
            <a:ext cx="24018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2000">
                <a:solidFill>
                  <a:srgbClr val="000000"/>
                </a:solidFill>
              </a:rPr>
              <a:t>linksdrehendes Koordinatensystem</a:t>
            </a:r>
          </a:p>
        </p:txBody>
      </p:sp>
    </p:spTree>
    <p:extLst>
      <p:ext uri="{BB962C8B-B14F-4D97-AF65-F5344CB8AC3E}">
        <p14:creationId xmlns:p14="http://schemas.microsoft.com/office/powerpoint/2010/main" val="302251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a:xfrm>
            <a:off x="457200" y="44624"/>
            <a:ext cx="8229600" cy="1143000"/>
          </a:xfrm>
        </p:spPr>
        <p:txBody>
          <a:bodyPr/>
          <a:lstStyle/>
          <a:p>
            <a:r>
              <a:rPr lang="de-DE" altLang="de-DE" sz="2800" dirty="0"/>
              <a:t>Objekte und Objektlagen im </a:t>
            </a:r>
            <a:r>
              <a:rPr lang="de-DE" altLang="de-DE" sz="2800" dirty="0" err="1"/>
              <a:t>euklid</a:t>
            </a:r>
            <a:r>
              <a:rPr lang="de-DE" altLang="de-DE" sz="2800" dirty="0"/>
              <a:t>. 3D-Raum</a:t>
            </a:r>
          </a:p>
        </p:txBody>
      </p:sp>
      <p:sp>
        <p:nvSpPr>
          <p:cNvPr id="27651" name="Inhaltsplatzhalter 2"/>
          <p:cNvSpPr>
            <a:spLocks noGrp="1"/>
          </p:cNvSpPr>
          <p:nvPr>
            <p:ph idx="1"/>
          </p:nvPr>
        </p:nvSpPr>
        <p:spPr>
          <a:xfrm>
            <a:off x="381000" y="914400"/>
            <a:ext cx="8686800" cy="457200"/>
          </a:xfrm>
        </p:spPr>
        <p:txBody>
          <a:bodyPr>
            <a:normAutofit fontScale="85000" lnSpcReduction="20000"/>
          </a:bodyPr>
          <a:lstStyle/>
          <a:p>
            <a:pPr>
              <a:buFontTx/>
              <a:buNone/>
            </a:pPr>
            <a:r>
              <a:rPr lang="de-DE" altLang="de-DE" b="1"/>
              <a:t>Rechte-Hand-Regel</a:t>
            </a:r>
          </a:p>
        </p:txBody>
      </p:sp>
      <p:pic>
        <p:nvPicPr>
          <p:cNvPr id="27652" name="Picture 2" descr="02rechte_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03400"/>
            <a:ext cx="7456488"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807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Inhaltsplatzhalter 2"/>
          <p:cNvSpPr>
            <a:spLocks noGrp="1"/>
          </p:cNvSpPr>
          <p:nvPr>
            <p:ph idx="1"/>
          </p:nvPr>
        </p:nvSpPr>
        <p:spPr/>
        <p:txBody>
          <a:bodyPr>
            <a:normAutofit fontScale="92500" lnSpcReduction="20000"/>
          </a:bodyPr>
          <a:lstStyle/>
          <a:p>
            <a:pPr>
              <a:spcAft>
                <a:spcPts val="1200"/>
              </a:spcAft>
              <a:buFontTx/>
              <a:buNone/>
            </a:pPr>
            <a:r>
              <a:rPr lang="de-DE" altLang="de-DE" b="1" dirty="0"/>
              <a:t>Verwendung mehrerer Koordinatensysteme</a:t>
            </a:r>
          </a:p>
          <a:p>
            <a:r>
              <a:rPr lang="de-DE" altLang="de-DE" dirty="0"/>
              <a:t>Zur Beschreibung von Roboteranwendungen werden neben dem BKS zahlreiche lokale Koordinatensysteme verwandt:</a:t>
            </a:r>
          </a:p>
          <a:p>
            <a:endParaRPr lang="de-DE" altLang="de-DE" dirty="0"/>
          </a:p>
          <a:p>
            <a:pPr marL="823913" lvl="1"/>
            <a:r>
              <a:rPr lang="de-DE" altLang="de-DE" dirty="0"/>
              <a:t>OKS: Objektkoordinatensystem </a:t>
            </a:r>
          </a:p>
          <a:p>
            <a:pPr marL="823913" lvl="1"/>
            <a:r>
              <a:rPr lang="de-DE" altLang="de-DE" dirty="0"/>
              <a:t>EKS: </a:t>
            </a:r>
            <a:r>
              <a:rPr lang="de-DE" altLang="de-DE" dirty="0" err="1"/>
              <a:t>Effektorkoordinatensystem</a:t>
            </a:r>
            <a:r>
              <a:rPr lang="de-DE" altLang="de-DE" dirty="0"/>
              <a:t> (TCP)</a:t>
            </a:r>
          </a:p>
          <a:p>
            <a:pPr marL="823913" lvl="1"/>
            <a:r>
              <a:rPr lang="de-DE" altLang="de-DE" dirty="0"/>
              <a:t>SKS: Sensorkoordinatensystem</a:t>
            </a:r>
          </a:p>
          <a:p>
            <a:pPr marL="823913" lvl="1"/>
            <a:r>
              <a:rPr lang="de-DE" altLang="de-DE" dirty="0"/>
              <a:t>		.</a:t>
            </a:r>
          </a:p>
          <a:p>
            <a:pPr marL="823913" lvl="1"/>
            <a:r>
              <a:rPr lang="de-DE" altLang="de-DE" dirty="0"/>
              <a:t>		.</a:t>
            </a:r>
          </a:p>
          <a:p>
            <a:pPr>
              <a:spcAft>
                <a:spcPts val="1200"/>
              </a:spcAft>
              <a:buFontTx/>
              <a:buNone/>
            </a:pPr>
            <a:endParaRPr lang="de-DE" altLang="de-DE" b="1" dirty="0"/>
          </a:p>
        </p:txBody>
      </p:sp>
      <p:sp>
        <p:nvSpPr>
          <p:cNvPr id="29699"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69ED19D6-2F7B-46C0-9F74-816E2FA4306F}" type="slidenum">
              <a:rPr lang="de-DE" altLang="de-DE">
                <a:latin typeface="Arial" pitchFamily="34" charset="0"/>
              </a:rPr>
              <a:pPr/>
              <a:t>13</a:t>
            </a:fld>
            <a:endParaRPr lang="de-DE" altLang="de-DE">
              <a:latin typeface="Arial" pitchFamily="34" charset="0"/>
            </a:endParaRPr>
          </a:p>
        </p:txBody>
      </p:sp>
      <p:sp>
        <p:nvSpPr>
          <p:cNvPr id="29700" name="Titel 1"/>
          <p:cNvSpPr>
            <a:spLocks noGrp="1"/>
          </p:cNvSpPr>
          <p:nvPr>
            <p:ph type="title"/>
          </p:nvPr>
        </p:nvSpPr>
        <p:spPr/>
        <p:txBody>
          <a:bodyPr/>
          <a:lstStyle/>
          <a:p>
            <a:r>
              <a:rPr lang="de-DE" altLang="de-DE" sz="2800" dirty="0"/>
              <a:t>Objekte und Objektlagen im </a:t>
            </a:r>
            <a:r>
              <a:rPr lang="de-DE" altLang="de-DE" sz="2800" dirty="0" err="1"/>
              <a:t>euklid</a:t>
            </a:r>
            <a:r>
              <a:rPr lang="de-DE" altLang="de-DE" sz="2800" dirty="0"/>
              <a:t>. 3D-Raum</a:t>
            </a:r>
          </a:p>
        </p:txBody>
      </p:sp>
    </p:spTree>
    <p:extLst>
      <p:ext uri="{BB962C8B-B14F-4D97-AF65-F5344CB8AC3E}">
        <p14:creationId xmlns:p14="http://schemas.microsoft.com/office/powerpoint/2010/main" val="372458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Inhaltsplatzhalter 2"/>
          <p:cNvSpPr>
            <a:spLocks noGrp="1"/>
          </p:cNvSpPr>
          <p:nvPr>
            <p:ph idx="1"/>
          </p:nvPr>
        </p:nvSpPr>
        <p:spPr/>
        <p:txBody>
          <a:bodyPr>
            <a:normAutofit fontScale="92500" lnSpcReduction="10000"/>
          </a:bodyPr>
          <a:lstStyle/>
          <a:p>
            <a:pPr>
              <a:spcAft>
                <a:spcPts val="1200"/>
              </a:spcAft>
              <a:buFontTx/>
              <a:buNone/>
            </a:pPr>
            <a:r>
              <a:rPr lang="de-DE" altLang="de-DE" b="1" dirty="0"/>
              <a:t>Definitionen</a:t>
            </a:r>
          </a:p>
          <a:p>
            <a:r>
              <a:rPr lang="de-DE" altLang="de-DE" b="1" dirty="0"/>
              <a:t>Ort</a:t>
            </a:r>
            <a:r>
              <a:rPr lang="de-DE" altLang="de-DE" dirty="0"/>
              <a:t> eines Objektes bezogen auf ein BKS:</a:t>
            </a:r>
          </a:p>
          <a:p>
            <a:pPr lvl="1"/>
            <a:r>
              <a:rPr lang="de-DE" altLang="de-DE" sz="2000" dirty="0"/>
              <a:t>Ortsvektor vom Ursprung des BKS zum Ursprung des OKS</a:t>
            </a:r>
          </a:p>
          <a:p>
            <a:endParaRPr lang="de-DE" altLang="de-DE" dirty="0"/>
          </a:p>
          <a:p>
            <a:r>
              <a:rPr lang="de-DE" altLang="de-DE" b="1" dirty="0"/>
              <a:t>Orientierung</a:t>
            </a:r>
            <a:r>
              <a:rPr lang="de-DE" altLang="de-DE" dirty="0"/>
              <a:t> eines Objektes bezogen auf ein BKS:</a:t>
            </a:r>
          </a:p>
          <a:p>
            <a:pPr lvl="1"/>
            <a:r>
              <a:rPr lang="de-DE" altLang="de-DE" sz="2000" dirty="0"/>
              <a:t>Rotationsmatrix zur Abbildung der Einheitsvektoren des OKS auf die</a:t>
            </a:r>
            <a:br>
              <a:rPr lang="de-DE" altLang="de-DE" sz="2000" dirty="0"/>
            </a:br>
            <a:r>
              <a:rPr lang="de-DE" altLang="de-DE" sz="2000" dirty="0"/>
              <a:t>Einheitsvektoren des BKS</a:t>
            </a:r>
          </a:p>
          <a:p>
            <a:endParaRPr lang="de-DE" altLang="de-DE" dirty="0"/>
          </a:p>
          <a:p>
            <a:r>
              <a:rPr lang="de-DE" altLang="de-DE" b="1" dirty="0"/>
              <a:t>Lage</a:t>
            </a:r>
            <a:r>
              <a:rPr lang="de-DE" altLang="de-DE" dirty="0"/>
              <a:t> eines Objektes:</a:t>
            </a:r>
          </a:p>
          <a:p>
            <a:pPr lvl="1"/>
            <a:r>
              <a:rPr lang="de-DE" altLang="de-DE" sz="2000" dirty="0"/>
              <a:t>Ortsvektor und Rotationsmatrix des OKS bezogen auf das BKS</a:t>
            </a:r>
          </a:p>
          <a:p>
            <a:pPr>
              <a:spcAft>
                <a:spcPts val="1200"/>
              </a:spcAft>
              <a:buFontTx/>
              <a:buNone/>
            </a:pPr>
            <a:endParaRPr lang="de-DE" altLang="de-DE" b="1" dirty="0"/>
          </a:p>
        </p:txBody>
      </p:sp>
      <p:sp>
        <p:nvSpPr>
          <p:cNvPr id="31747"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BCADAD81-9362-4703-B989-392D1A34007F}" type="slidenum">
              <a:rPr lang="de-DE" altLang="de-DE">
                <a:latin typeface="Arial" pitchFamily="34" charset="0"/>
              </a:rPr>
              <a:pPr/>
              <a:t>14</a:t>
            </a:fld>
            <a:endParaRPr lang="de-DE" altLang="de-DE">
              <a:latin typeface="Arial" pitchFamily="34" charset="0"/>
            </a:endParaRPr>
          </a:p>
        </p:txBody>
      </p:sp>
      <p:sp>
        <p:nvSpPr>
          <p:cNvPr id="31748" name="Titel 1"/>
          <p:cNvSpPr>
            <a:spLocks noGrp="1"/>
          </p:cNvSpPr>
          <p:nvPr>
            <p:ph type="title"/>
          </p:nvPr>
        </p:nvSpPr>
        <p:spPr/>
        <p:txBody>
          <a:bodyPr/>
          <a:lstStyle/>
          <a:p>
            <a:r>
              <a:rPr lang="de-DE" altLang="de-DE" sz="2800"/>
              <a:t>Objekte und Objektlagen im euklid. 3D-Raum</a:t>
            </a:r>
          </a:p>
        </p:txBody>
      </p:sp>
    </p:spTree>
    <p:extLst>
      <p:ext uri="{BB962C8B-B14F-4D97-AF65-F5344CB8AC3E}">
        <p14:creationId xmlns:p14="http://schemas.microsoft.com/office/powerpoint/2010/main" val="85803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Inhaltsplatzhalter 2"/>
          <p:cNvSpPr>
            <a:spLocks noGrp="1"/>
          </p:cNvSpPr>
          <p:nvPr>
            <p:ph idx="1"/>
          </p:nvPr>
        </p:nvSpPr>
        <p:spPr/>
        <p:txBody>
          <a:bodyPr>
            <a:normAutofit fontScale="77500" lnSpcReduction="20000"/>
          </a:bodyPr>
          <a:lstStyle/>
          <a:p>
            <a:pPr>
              <a:spcAft>
                <a:spcPts val="1200"/>
              </a:spcAft>
              <a:buFontTx/>
              <a:buNone/>
            </a:pPr>
            <a:r>
              <a:rPr lang="de-DE" altLang="de-DE" b="1" dirty="0"/>
              <a:t>Definitionen</a:t>
            </a:r>
          </a:p>
          <a:p>
            <a:r>
              <a:rPr lang="de-DE" altLang="de-DE" dirty="0"/>
              <a:t>Die Lage eines Objektes im 3-dim., euklidischen Raum kann</a:t>
            </a:r>
            <a:br>
              <a:rPr lang="de-DE" altLang="de-DE" dirty="0"/>
            </a:br>
            <a:r>
              <a:rPr lang="de-DE" altLang="de-DE" dirty="0"/>
              <a:t>durch ein Tupel von sechs reellen Zahlen beschrieben</a:t>
            </a:r>
            <a:br>
              <a:rPr lang="de-DE" altLang="de-DE" dirty="0"/>
            </a:br>
            <a:r>
              <a:rPr lang="de-DE" altLang="de-DE" dirty="0"/>
              <a:t>werden</a:t>
            </a:r>
          </a:p>
          <a:p>
            <a:pPr>
              <a:buFontTx/>
              <a:buNone/>
            </a:pPr>
            <a:endParaRPr lang="de-DE" altLang="de-DE" dirty="0"/>
          </a:p>
          <a:p>
            <a:endParaRPr lang="de-DE" altLang="de-DE" dirty="0"/>
          </a:p>
          <a:p>
            <a:r>
              <a:rPr lang="de-DE" altLang="de-DE" dirty="0"/>
              <a:t>Die Werte x, y, z sind die Koordinaten des Ursprungs des</a:t>
            </a:r>
            <a:br>
              <a:rPr lang="de-DE" altLang="de-DE" dirty="0"/>
            </a:br>
            <a:r>
              <a:rPr lang="de-DE" altLang="de-DE" dirty="0"/>
              <a:t>OKS bezogen auf den Ursprung des BKS (Beschreibung</a:t>
            </a:r>
            <a:br>
              <a:rPr lang="de-DE" altLang="de-DE" dirty="0"/>
            </a:br>
            <a:r>
              <a:rPr lang="de-DE" altLang="de-DE" dirty="0"/>
              <a:t>des Ortes)</a:t>
            </a:r>
          </a:p>
          <a:p>
            <a:endParaRPr lang="de-DE" altLang="de-DE" dirty="0"/>
          </a:p>
          <a:p>
            <a:r>
              <a:rPr lang="de-DE" altLang="de-DE" dirty="0"/>
              <a:t>Die Werte </a:t>
            </a:r>
            <a:r>
              <a:rPr lang="el-GR" altLang="de-DE" i="1" dirty="0">
                <a:cs typeface="Arial" pitchFamily="34" charset="0"/>
              </a:rPr>
              <a:t>α</a:t>
            </a:r>
            <a:r>
              <a:rPr lang="de-DE" altLang="de-DE" dirty="0">
                <a:cs typeface="Arial" pitchFamily="34" charset="0"/>
              </a:rPr>
              <a:t>, </a:t>
            </a:r>
            <a:r>
              <a:rPr lang="el-GR" altLang="de-DE" i="1" dirty="0">
                <a:cs typeface="Arial" pitchFamily="34" charset="0"/>
              </a:rPr>
              <a:t>β</a:t>
            </a:r>
            <a:r>
              <a:rPr lang="de-DE" altLang="de-DE" dirty="0">
                <a:cs typeface="Arial" pitchFamily="34" charset="0"/>
              </a:rPr>
              <a:t>, </a:t>
            </a:r>
            <a:r>
              <a:rPr lang="el-GR" altLang="de-DE" i="1" dirty="0">
                <a:cs typeface="Arial" pitchFamily="34" charset="0"/>
              </a:rPr>
              <a:t>γ</a:t>
            </a:r>
            <a:r>
              <a:rPr lang="de-DE" altLang="de-DE" dirty="0"/>
              <a:t> sind die Drehwinkel, die sich auf die</a:t>
            </a:r>
            <a:br>
              <a:rPr lang="de-DE" altLang="de-DE" dirty="0"/>
            </a:br>
            <a:r>
              <a:rPr lang="de-DE" altLang="de-DE" dirty="0"/>
              <a:t>Drehachsen beziehen (Beschreibung der Orientierung)</a:t>
            </a:r>
          </a:p>
          <a:p>
            <a:endParaRPr lang="de-DE" altLang="de-DE" dirty="0"/>
          </a:p>
        </p:txBody>
      </p:sp>
      <p:sp>
        <p:nvSpPr>
          <p:cNvPr id="33795"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B448B810-6CA7-43A1-A959-FD696C7206A1}" type="slidenum">
              <a:rPr lang="de-DE" altLang="de-DE">
                <a:latin typeface="Arial" pitchFamily="34" charset="0"/>
              </a:rPr>
              <a:pPr/>
              <a:t>15</a:t>
            </a:fld>
            <a:endParaRPr lang="de-DE" altLang="de-DE">
              <a:latin typeface="Arial" pitchFamily="34" charset="0"/>
            </a:endParaRPr>
          </a:p>
        </p:txBody>
      </p:sp>
      <p:pic>
        <p:nvPicPr>
          <p:cNvPr id="33796" name="Picture 11" descr="v_equal_xyzalphabetagamma"/>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194050" y="2852613"/>
            <a:ext cx="27543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itel 1"/>
          <p:cNvSpPr>
            <a:spLocks noGrp="1"/>
          </p:cNvSpPr>
          <p:nvPr>
            <p:ph type="title"/>
          </p:nvPr>
        </p:nvSpPr>
        <p:spPr/>
        <p:txBody>
          <a:bodyPr/>
          <a:lstStyle/>
          <a:p>
            <a:r>
              <a:rPr lang="de-DE" altLang="de-DE" sz="2800"/>
              <a:t>Objekte und Objektlagen im euklid. 3D-Raum</a:t>
            </a:r>
          </a:p>
        </p:txBody>
      </p:sp>
    </p:spTree>
    <p:extLst>
      <p:ext uri="{BB962C8B-B14F-4D97-AF65-F5344CB8AC3E}">
        <p14:creationId xmlns:p14="http://schemas.microsoft.com/office/powerpoint/2010/main" val="10868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Inhaltsplatzhalter 2"/>
          <p:cNvSpPr>
            <a:spLocks noGrp="1"/>
          </p:cNvSpPr>
          <p:nvPr>
            <p:ph idx="1"/>
          </p:nvPr>
        </p:nvSpPr>
        <p:spPr>
          <a:xfrm>
            <a:off x="457200" y="1412776"/>
            <a:ext cx="8229600" cy="4525963"/>
          </a:xfrm>
        </p:spPr>
        <p:txBody>
          <a:bodyPr/>
          <a:lstStyle/>
          <a:p>
            <a:pPr>
              <a:spcAft>
                <a:spcPts val="1200"/>
              </a:spcAft>
              <a:buFontTx/>
              <a:buNone/>
            </a:pPr>
            <a:r>
              <a:rPr lang="de-DE" altLang="de-DE" b="1" dirty="0"/>
              <a:t>Beispiel (1)</a:t>
            </a:r>
          </a:p>
          <a:p>
            <a:r>
              <a:rPr lang="de-DE" altLang="de-DE" dirty="0"/>
              <a:t>Translationsvektor: </a:t>
            </a:r>
          </a:p>
          <a:p>
            <a:r>
              <a:rPr lang="de-DE" altLang="de-DE" dirty="0"/>
              <a:t>Rotationsmatrix	:  R =</a:t>
            </a:r>
            <a:r>
              <a:rPr lang="de-DE" altLang="de-DE" sz="2000" dirty="0">
                <a:cs typeface="Arial" pitchFamily="34" charset="0"/>
              </a:rPr>
              <a:t> </a:t>
            </a:r>
            <a:r>
              <a:rPr lang="de-DE" altLang="de-DE" dirty="0"/>
              <a:t>R</a:t>
            </a:r>
            <a:r>
              <a:rPr lang="el-GR" altLang="de-DE" sz="2000" i="1" baseline="-25000" dirty="0">
                <a:cs typeface="Arial" pitchFamily="34" charset="0"/>
              </a:rPr>
              <a:t>α</a:t>
            </a:r>
            <a:r>
              <a:rPr lang="de-DE" altLang="de-DE" dirty="0"/>
              <a:t> </a:t>
            </a:r>
            <a:r>
              <a:rPr lang="de-DE" altLang="de-DE" dirty="0">
                <a:cs typeface="Arial" pitchFamily="34" charset="0"/>
              </a:rPr>
              <a:t>•</a:t>
            </a:r>
            <a:r>
              <a:rPr lang="de-DE" altLang="de-DE" dirty="0"/>
              <a:t> R</a:t>
            </a:r>
            <a:r>
              <a:rPr lang="el-GR" altLang="de-DE" sz="2000" i="1" baseline="-25000" dirty="0">
                <a:cs typeface="Arial" pitchFamily="34" charset="0"/>
              </a:rPr>
              <a:t>β</a:t>
            </a:r>
            <a:r>
              <a:rPr lang="de-DE" altLang="de-DE" dirty="0"/>
              <a:t> </a:t>
            </a:r>
            <a:r>
              <a:rPr lang="de-DE" altLang="de-DE" dirty="0">
                <a:cs typeface="Arial" pitchFamily="34" charset="0"/>
              </a:rPr>
              <a:t>•</a:t>
            </a:r>
            <a:r>
              <a:rPr lang="de-DE" altLang="de-DE" dirty="0"/>
              <a:t> R</a:t>
            </a:r>
            <a:r>
              <a:rPr lang="el-GR" altLang="de-DE" sz="2000" i="1" baseline="-25000" dirty="0">
                <a:cs typeface="Arial" pitchFamily="34" charset="0"/>
              </a:rPr>
              <a:t>γ</a:t>
            </a:r>
            <a:r>
              <a:rPr lang="de-DE" altLang="de-DE" dirty="0"/>
              <a:t> </a:t>
            </a:r>
          </a:p>
          <a:p>
            <a:pPr lvl="1"/>
            <a:r>
              <a:rPr lang="el-GR" altLang="de-DE" sz="2000" i="1" dirty="0">
                <a:cs typeface="Arial" pitchFamily="34" charset="0"/>
              </a:rPr>
              <a:t>α</a:t>
            </a:r>
            <a:r>
              <a:rPr lang="de-DE" altLang="de-DE" sz="2000" i="1" baseline="-25000" dirty="0">
                <a:cs typeface="Arial" pitchFamily="34" charset="0"/>
              </a:rPr>
              <a:t>x</a:t>
            </a:r>
            <a:r>
              <a:rPr lang="de-DE" altLang="de-DE" sz="2000" dirty="0">
                <a:cs typeface="Arial" pitchFamily="34" charset="0"/>
              </a:rPr>
              <a:t>, </a:t>
            </a:r>
            <a:r>
              <a:rPr lang="el-GR" altLang="de-DE" sz="2000" i="1" dirty="0">
                <a:cs typeface="Arial" pitchFamily="34" charset="0"/>
              </a:rPr>
              <a:t>β</a:t>
            </a:r>
            <a:r>
              <a:rPr lang="de-DE" altLang="de-DE" sz="2000" i="1" baseline="-25000" dirty="0">
                <a:cs typeface="Arial" pitchFamily="34" charset="0"/>
              </a:rPr>
              <a:t>y</a:t>
            </a:r>
            <a:r>
              <a:rPr lang="de-DE" altLang="de-DE" sz="2000" dirty="0">
                <a:cs typeface="Arial" pitchFamily="34" charset="0"/>
              </a:rPr>
              <a:t>, </a:t>
            </a:r>
            <a:r>
              <a:rPr lang="el-GR" altLang="de-DE" sz="2000" i="1" dirty="0">
                <a:cs typeface="Arial" pitchFamily="34" charset="0"/>
              </a:rPr>
              <a:t>γ</a:t>
            </a:r>
            <a:r>
              <a:rPr lang="de-DE" altLang="de-DE" sz="2000" i="1" baseline="-25000" dirty="0">
                <a:cs typeface="Arial" pitchFamily="34" charset="0"/>
              </a:rPr>
              <a:t>z</a:t>
            </a:r>
            <a:r>
              <a:rPr lang="de-DE" altLang="de-DE" sz="2000" dirty="0"/>
              <a:t> : Rotationswinkel um die Koordinatenachsen x, y, z</a:t>
            </a:r>
          </a:p>
        </p:txBody>
      </p:sp>
      <p:sp>
        <p:nvSpPr>
          <p:cNvPr id="35843"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FC2A8CC6-B930-47A0-98E1-1815CC6044DC}" type="slidenum">
              <a:rPr lang="de-DE" altLang="de-DE">
                <a:latin typeface="Arial" pitchFamily="34" charset="0"/>
              </a:rPr>
              <a:pPr/>
              <a:t>16</a:t>
            </a:fld>
            <a:endParaRPr lang="de-DE" altLang="de-DE">
              <a:latin typeface="Arial" pitchFamily="34" charset="0"/>
            </a:endParaRPr>
          </a:p>
        </p:txBody>
      </p:sp>
      <p:grpSp>
        <p:nvGrpSpPr>
          <p:cNvPr id="2" name="Gruppieren 1"/>
          <p:cNvGrpSpPr/>
          <p:nvPr/>
        </p:nvGrpSpPr>
        <p:grpSpPr>
          <a:xfrm>
            <a:off x="1300163" y="3470994"/>
            <a:ext cx="6318250" cy="3054350"/>
            <a:chOff x="1300163" y="2971800"/>
            <a:chExt cx="6318250" cy="3054350"/>
          </a:xfrm>
        </p:grpSpPr>
        <p:sp>
          <p:nvSpPr>
            <p:cNvPr id="35844" name="Rectangle 6"/>
            <p:cNvSpPr>
              <a:spLocks noChangeArrowheads="1"/>
            </p:cNvSpPr>
            <p:nvPr/>
          </p:nvSpPr>
          <p:spPr bwMode="auto">
            <a:xfrm>
              <a:off x="1403350" y="565943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solidFill>
                    <a:srgbClr val="000000"/>
                  </a:solidFill>
                </a:rPr>
                <a:t>BKS</a:t>
              </a:r>
            </a:p>
          </p:txBody>
        </p:sp>
        <p:sp>
          <p:nvSpPr>
            <p:cNvPr id="35845" name="Rectangle 7"/>
            <p:cNvSpPr>
              <a:spLocks noChangeArrowheads="1"/>
            </p:cNvSpPr>
            <p:nvPr/>
          </p:nvSpPr>
          <p:spPr bwMode="auto">
            <a:xfrm>
              <a:off x="1501775" y="3992563"/>
              <a:ext cx="10826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z</a:t>
              </a:r>
            </a:p>
          </p:txBody>
        </p:sp>
        <p:sp>
          <p:nvSpPr>
            <p:cNvPr id="35846" name="Rectangle 8"/>
            <p:cNvSpPr>
              <a:spLocks noChangeArrowheads="1"/>
            </p:cNvSpPr>
            <p:nvPr/>
          </p:nvSpPr>
          <p:spPr bwMode="auto">
            <a:xfrm>
              <a:off x="2752725" y="5318125"/>
              <a:ext cx="384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x</a:t>
              </a:r>
            </a:p>
          </p:txBody>
        </p:sp>
        <p:grpSp>
          <p:nvGrpSpPr>
            <p:cNvPr id="35847" name="Group 9"/>
            <p:cNvGrpSpPr>
              <a:grpSpLocks/>
            </p:cNvGrpSpPr>
            <p:nvPr/>
          </p:nvGrpSpPr>
          <p:grpSpPr bwMode="auto">
            <a:xfrm>
              <a:off x="1795463" y="4359275"/>
              <a:ext cx="941387" cy="1025525"/>
              <a:chOff x="1161" y="2930"/>
              <a:chExt cx="593" cy="646"/>
            </a:xfrm>
          </p:grpSpPr>
          <p:grpSp>
            <p:nvGrpSpPr>
              <p:cNvPr id="35881" name="Group 10"/>
              <p:cNvGrpSpPr>
                <a:grpSpLocks/>
              </p:cNvGrpSpPr>
              <p:nvPr/>
            </p:nvGrpSpPr>
            <p:grpSpPr bwMode="auto">
              <a:xfrm>
                <a:off x="1161" y="2930"/>
                <a:ext cx="0" cy="646"/>
                <a:chOff x="1161" y="2930"/>
                <a:chExt cx="0" cy="646"/>
              </a:xfrm>
            </p:grpSpPr>
            <p:sp>
              <p:nvSpPr>
                <p:cNvPr id="35888" name="Line 11"/>
                <p:cNvSpPr>
                  <a:spLocks noChangeShapeType="1"/>
                </p:cNvSpPr>
                <p:nvPr/>
              </p:nvSpPr>
              <p:spPr bwMode="auto">
                <a:xfrm flipV="1">
                  <a:off x="1161" y="3249"/>
                  <a:ext cx="0" cy="32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89" name="Line 12"/>
                <p:cNvSpPr>
                  <a:spLocks noChangeShapeType="1"/>
                </p:cNvSpPr>
                <p:nvPr/>
              </p:nvSpPr>
              <p:spPr bwMode="auto">
                <a:xfrm flipV="1">
                  <a:off x="1161" y="2930"/>
                  <a:ext cx="0" cy="64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5882" name="Group 13"/>
              <p:cNvGrpSpPr>
                <a:grpSpLocks/>
              </p:cNvGrpSpPr>
              <p:nvPr/>
            </p:nvGrpSpPr>
            <p:grpSpPr bwMode="auto">
              <a:xfrm>
                <a:off x="1165" y="3572"/>
                <a:ext cx="589" cy="0"/>
                <a:chOff x="1165" y="3572"/>
                <a:chExt cx="589" cy="0"/>
              </a:xfrm>
            </p:grpSpPr>
            <p:sp>
              <p:nvSpPr>
                <p:cNvPr id="35886" name="Line 14"/>
                <p:cNvSpPr>
                  <a:spLocks noChangeShapeType="1"/>
                </p:cNvSpPr>
                <p:nvPr/>
              </p:nvSpPr>
              <p:spPr bwMode="auto">
                <a:xfrm>
                  <a:off x="1165" y="3572"/>
                  <a:ext cx="291"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87" name="Line 15"/>
                <p:cNvSpPr>
                  <a:spLocks noChangeShapeType="1"/>
                </p:cNvSpPr>
                <p:nvPr/>
              </p:nvSpPr>
              <p:spPr bwMode="auto">
                <a:xfrm>
                  <a:off x="1165" y="3572"/>
                  <a:ext cx="589"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5883" name="Group 16"/>
              <p:cNvGrpSpPr>
                <a:grpSpLocks/>
              </p:cNvGrpSpPr>
              <p:nvPr/>
            </p:nvGrpSpPr>
            <p:grpSpPr bwMode="auto">
              <a:xfrm>
                <a:off x="1165" y="3335"/>
                <a:ext cx="486" cy="241"/>
                <a:chOff x="1165" y="3335"/>
                <a:chExt cx="486" cy="241"/>
              </a:xfrm>
            </p:grpSpPr>
            <p:sp>
              <p:nvSpPr>
                <p:cNvPr id="35884" name="Line 17"/>
                <p:cNvSpPr>
                  <a:spLocks noChangeShapeType="1"/>
                </p:cNvSpPr>
                <p:nvPr/>
              </p:nvSpPr>
              <p:spPr bwMode="auto">
                <a:xfrm flipV="1">
                  <a:off x="1165" y="3451"/>
                  <a:ext cx="239" cy="1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85" name="Line 18"/>
                <p:cNvSpPr>
                  <a:spLocks noChangeShapeType="1"/>
                </p:cNvSpPr>
                <p:nvPr/>
              </p:nvSpPr>
              <p:spPr bwMode="auto">
                <a:xfrm flipV="1">
                  <a:off x="1165" y="3335"/>
                  <a:ext cx="486" cy="24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sp>
          <p:nvSpPr>
            <p:cNvPr id="35848" name="Rectangle 22"/>
            <p:cNvSpPr>
              <a:spLocks noChangeArrowheads="1"/>
            </p:cNvSpPr>
            <p:nvPr/>
          </p:nvSpPr>
          <p:spPr bwMode="auto">
            <a:xfrm>
              <a:off x="2451100" y="4616450"/>
              <a:ext cx="10810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solidFill>
                    <a:srgbClr val="000000"/>
                  </a:solidFill>
                </a:rPr>
                <a:t>y</a:t>
              </a:r>
            </a:p>
          </p:txBody>
        </p:sp>
        <p:sp>
          <p:nvSpPr>
            <p:cNvPr id="35849" name="Line 24"/>
            <p:cNvSpPr>
              <a:spLocks noChangeShapeType="1"/>
            </p:cNvSpPr>
            <p:nvPr/>
          </p:nvSpPr>
          <p:spPr bwMode="auto">
            <a:xfrm>
              <a:off x="6494463" y="3835400"/>
              <a:ext cx="0" cy="406400"/>
            </a:xfrm>
            <a:prstGeom prst="line">
              <a:avLst/>
            </a:prstGeom>
            <a:noFill/>
            <a:ln w="12700">
              <a:solidFill>
                <a:srgbClr val="A5002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5850" name="Freeform 25"/>
            <p:cNvSpPr>
              <a:spLocks/>
            </p:cNvSpPr>
            <p:nvPr/>
          </p:nvSpPr>
          <p:spPr bwMode="auto">
            <a:xfrm>
              <a:off x="5975350" y="3454400"/>
              <a:ext cx="519113" cy="787400"/>
            </a:xfrm>
            <a:custGeom>
              <a:avLst/>
              <a:gdLst>
                <a:gd name="T0" fmla="*/ 2147483647 w 327"/>
                <a:gd name="T1" fmla="*/ 0 h 496"/>
                <a:gd name="T2" fmla="*/ 2147483647 w 327"/>
                <a:gd name="T3" fmla="*/ 0 h 496"/>
                <a:gd name="T4" fmla="*/ 2147483647 w 327"/>
                <a:gd name="T5" fmla="*/ 2147483647 h 496"/>
                <a:gd name="T6" fmla="*/ 0 w 327"/>
                <a:gd name="T7" fmla="*/ 2147483647 h 496"/>
                <a:gd name="T8" fmla="*/ 0 w 327"/>
                <a:gd name="T9" fmla="*/ 2147483647 h 496"/>
                <a:gd name="T10" fmla="*/ 2147483647 w 327"/>
                <a:gd name="T11" fmla="*/ 2147483647 h 496"/>
                <a:gd name="T12" fmla="*/ 2147483647 w 327"/>
                <a:gd name="T13" fmla="*/ 0 h 496"/>
                <a:gd name="T14" fmla="*/ 0 60000 65536"/>
                <a:gd name="T15" fmla="*/ 0 60000 65536"/>
                <a:gd name="T16" fmla="*/ 0 60000 65536"/>
                <a:gd name="T17" fmla="*/ 0 60000 65536"/>
                <a:gd name="T18" fmla="*/ 0 60000 65536"/>
                <a:gd name="T19" fmla="*/ 0 60000 65536"/>
                <a:gd name="T20" fmla="*/ 0 60000 65536"/>
                <a:gd name="T21" fmla="*/ 0 w 327"/>
                <a:gd name="T22" fmla="*/ 0 h 496"/>
                <a:gd name="T23" fmla="*/ 327 w 327"/>
                <a:gd name="T24" fmla="*/ 496 h 4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496">
                  <a:moveTo>
                    <a:pt x="163" y="0"/>
                  </a:moveTo>
                  <a:lnTo>
                    <a:pt x="326" y="0"/>
                  </a:lnTo>
                  <a:lnTo>
                    <a:pt x="326" y="495"/>
                  </a:lnTo>
                  <a:lnTo>
                    <a:pt x="0" y="495"/>
                  </a:lnTo>
                  <a:lnTo>
                    <a:pt x="0" y="329"/>
                  </a:lnTo>
                  <a:lnTo>
                    <a:pt x="163" y="329"/>
                  </a:lnTo>
                  <a:lnTo>
                    <a:pt x="163"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35851" name="Freeform 26"/>
            <p:cNvSpPr>
              <a:spLocks/>
            </p:cNvSpPr>
            <p:nvPr/>
          </p:nvSpPr>
          <p:spPr bwMode="auto">
            <a:xfrm>
              <a:off x="6362700" y="3322638"/>
              <a:ext cx="258763" cy="787400"/>
            </a:xfrm>
            <a:custGeom>
              <a:avLst/>
              <a:gdLst>
                <a:gd name="T0" fmla="*/ 0 w 163"/>
                <a:gd name="T1" fmla="*/ 0 h 496"/>
                <a:gd name="T2" fmla="*/ 2147483647 w 163"/>
                <a:gd name="T3" fmla="*/ 0 h 496"/>
                <a:gd name="T4" fmla="*/ 2147483647 w 163"/>
                <a:gd name="T5" fmla="*/ 2147483647 h 496"/>
                <a:gd name="T6" fmla="*/ 0 60000 65536"/>
                <a:gd name="T7" fmla="*/ 0 60000 65536"/>
                <a:gd name="T8" fmla="*/ 0 60000 65536"/>
                <a:gd name="T9" fmla="*/ 0 w 163"/>
                <a:gd name="T10" fmla="*/ 0 h 496"/>
                <a:gd name="T11" fmla="*/ 163 w 163"/>
                <a:gd name="T12" fmla="*/ 496 h 496"/>
              </a:gdLst>
              <a:ahLst/>
              <a:cxnLst>
                <a:cxn ang="T6">
                  <a:pos x="T0" y="T1"/>
                </a:cxn>
                <a:cxn ang="T7">
                  <a:pos x="T2" y="T3"/>
                </a:cxn>
                <a:cxn ang="T8">
                  <a:pos x="T4" y="T5"/>
                </a:cxn>
              </a:cxnLst>
              <a:rect l="T9" t="T10" r="T11" b="T12"/>
              <a:pathLst>
                <a:path w="163" h="496">
                  <a:moveTo>
                    <a:pt x="0" y="0"/>
                  </a:moveTo>
                  <a:lnTo>
                    <a:pt x="162" y="0"/>
                  </a:lnTo>
                  <a:lnTo>
                    <a:pt x="162" y="49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35852" name="Line 28"/>
            <p:cNvSpPr>
              <a:spLocks noChangeShapeType="1"/>
            </p:cNvSpPr>
            <p:nvPr/>
          </p:nvSpPr>
          <p:spPr bwMode="auto">
            <a:xfrm flipV="1">
              <a:off x="6494463" y="4100513"/>
              <a:ext cx="127000" cy="152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5853" name="Line 29"/>
            <p:cNvSpPr>
              <a:spLocks noChangeShapeType="1"/>
            </p:cNvSpPr>
            <p:nvPr/>
          </p:nvSpPr>
          <p:spPr bwMode="auto">
            <a:xfrm>
              <a:off x="5978525" y="4241800"/>
              <a:ext cx="5159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5854" name="Freeform 30"/>
            <p:cNvSpPr>
              <a:spLocks/>
            </p:cNvSpPr>
            <p:nvPr/>
          </p:nvSpPr>
          <p:spPr bwMode="auto">
            <a:xfrm>
              <a:off x="5975350" y="3848100"/>
              <a:ext cx="258763" cy="130175"/>
            </a:xfrm>
            <a:custGeom>
              <a:avLst/>
              <a:gdLst>
                <a:gd name="T0" fmla="*/ 0 w 163"/>
                <a:gd name="T1" fmla="*/ 2147483647 h 82"/>
                <a:gd name="T2" fmla="*/ 2147483647 w 163"/>
                <a:gd name="T3" fmla="*/ 0 h 82"/>
                <a:gd name="T4" fmla="*/ 2147483647 w 163"/>
                <a:gd name="T5" fmla="*/ 0 h 82"/>
                <a:gd name="T6" fmla="*/ 0 60000 65536"/>
                <a:gd name="T7" fmla="*/ 0 60000 65536"/>
                <a:gd name="T8" fmla="*/ 0 60000 65536"/>
                <a:gd name="T9" fmla="*/ 0 w 163"/>
                <a:gd name="T10" fmla="*/ 0 h 82"/>
                <a:gd name="T11" fmla="*/ 163 w 163"/>
                <a:gd name="T12" fmla="*/ 82 h 82"/>
              </a:gdLst>
              <a:ahLst/>
              <a:cxnLst>
                <a:cxn ang="T6">
                  <a:pos x="T0" y="T1"/>
                </a:cxn>
                <a:cxn ang="T7">
                  <a:pos x="T2" y="T3"/>
                </a:cxn>
                <a:cxn ang="T8">
                  <a:pos x="T4" y="T5"/>
                </a:cxn>
              </a:cxnLst>
              <a:rect l="T9" t="T10" r="T11" b="T12"/>
              <a:pathLst>
                <a:path w="163" h="82">
                  <a:moveTo>
                    <a:pt x="0" y="81"/>
                  </a:moveTo>
                  <a:lnTo>
                    <a:pt x="80" y="0"/>
                  </a:lnTo>
                  <a:lnTo>
                    <a:pt x="162"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35855" name="Line 31"/>
            <p:cNvSpPr>
              <a:spLocks noChangeShapeType="1"/>
            </p:cNvSpPr>
            <p:nvPr/>
          </p:nvSpPr>
          <p:spPr bwMode="auto">
            <a:xfrm flipV="1">
              <a:off x="6234113" y="3309938"/>
              <a:ext cx="127000" cy="1539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5856" name="Line 32"/>
            <p:cNvSpPr>
              <a:spLocks noChangeShapeType="1"/>
            </p:cNvSpPr>
            <p:nvPr/>
          </p:nvSpPr>
          <p:spPr bwMode="auto">
            <a:xfrm flipV="1">
              <a:off x="6494463" y="3309938"/>
              <a:ext cx="127000" cy="1539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5857" name="Rectangle 37"/>
            <p:cNvSpPr>
              <a:spLocks noChangeArrowheads="1"/>
            </p:cNvSpPr>
            <p:nvPr/>
          </p:nvSpPr>
          <p:spPr bwMode="auto">
            <a:xfrm>
              <a:off x="5945188" y="4376738"/>
              <a:ext cx="615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a:solidFill>
                    <a:srgbClr val="000000"/>
                  </a:solidFill>
                </a:rPr>
                <a:t>OKS</a:t>
              </a:r>
            </a:p>
          </p:txBody>
        </p:sp>
        <p:sp>
          <p:nvSpPr>
            <p:cNvPr id="35858" name="Rectangle 38"/>
            <p:cNvSpPr>
              <a:spLocks noChangeArrowheads="1"/>
            </p:cNvSpPr>
            <p:nvPr/>
          </p:nvSpPr>
          <p:spPr bwMode="auto">
            <a:xfrm>
              <a:off x="6248400" y="2971800"/>
              <a:ext cx="2746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solidFill>
                    <a:srgbClr val="000000"/>
                  </a:solidFill>
                </a:rPr>
                <a:t>z</a:t>
              </a:r>
            </a:p>
          </p:txBody>
        </p:sp>
        <p:sp>
          <p:nvSpPr>
            <p:cNvPr id="35859" name="Rectangle 39"/>
            <p:cNvSpPr>
              <a:spLocks noChangeArrowheads="1"/>
            </p:cNvSpPr>
            <p:nvPr/>
          </p:nvSpPr>
          <p:spPr bwMode="auto">
            <a:xfrm>
              <a:off x="7164388" y="3621088"/>
              <a:ext cx="3063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solidFill>
                    <a:srgbClr val="000000"/>
                  </a:solidFill>
                </a:rPr>
                <a:t>y</a:t>
              </a:r>
            </a:p>
          </p:txBody>
        </p:sp>
        <p:sp>
          <p:nvSpPr>
            <p:cNvPr id="35860" name="Rectangle 40"/>
            <p:cNvSpPr>
              <a:spLocks noChangeArrowheads="1"/>
            </p:cNvSpPr>
            <p:nvPr/>
          </p:nvSpPr>
          <p:spPr bwMode="auto">
            <a:xfrm>
              <a:off x="7335838" y="417195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solidFill>
                    <a:srgbClr val="000000"/>
                  </a:solidFill>
                </a:rPr>
                <a:t>x</a:t>
              </a:r>
            </a:p>
          </p:txBody>
        </p:sp>
        <p:grpSp>
          <p:nvGrpSpPr>
            <p:cNvPr id="35861" name="Group 41"/>
            <p:cNvGrpSpPr>
              <a:grpSpLocks/>
            </p:cNvGrpSpPr>
            <p:nvPr/>
          </p:nvGrpSpPr>
          <p:grpSpPr bwMode="auto">
            <a:xfrm>
              <a:off x="6505575" y="3332163"/>
              <a:ext cx="884238" cy="900112"/>
              <a:chOff x="4098" y="2279"/>
              <a:chExt cx="557" cy="567"/>
            </a:xfrm>
          </p:grpSpPr>
          <p:grpSp>
            <p:nvGrpSpPr>
              <p:cNvPr id="35872" name="Group 42"/>
              <p:cNvGrpSpPr>
                <a:grpSpLocks/>
              </p:cNvGrpSpPr>
              <p:nvPr/>
            </p:nvGrpSpPr>
            <p:grpSpPr bwMode="auto">
              <a:xfrm>
                <a:off x="4098" y="2279"/>
                <a:ext cx="0" cy="567"/>
                <a:chOff x="4098" y="2279"/>
                <a:chExt cx="0" cy="567"/>
              </a:xfrm>
            </p:grpSpPr>
            <p:sp>
              <p:nvSpPr>
                <p:cNvPr id="35879" name="Line 43"/>
                <p:cNvSpPr>
                  <a:spLocks noChangeShapeType="1"/>
                </p:cNvSpPr>
                <p:nvPr/>
              </p:nvSpPr>
              <p:spPr bwMode="auto">
                <a:xfrm flipV="1">
                  <a:off x="4098" y="2561"/>
                  <a:ext cx="0" cy="28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80" name="Line 44"/>
                <p:cNvSpPr>
                  <a:spLocks noChangeShapeType="1"/>
                </p:cNvSpPr>
                <p:nvPr/>
              </p:nvSpPr>
              <p:spPr bwMode="auto">
                <a:xfrm flipV="1">
                  <a:off x="4098" y="2279"/>
                  <a:ext cx="0" cy="56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5873" name="Group 45"/>
              <p:cNvGrpSpPr>
                <a:grpSpLocks/>
              </p:cNvGrpSpPr>
              <p:nvPr/>
            </p:nvGrpSpPr>
            <p:grpSpPr bwMode="auto">
              <a:xfrm>
                <a:off x="4102" y="2842"/>
                <a:ext cx="553" cy="0"/>
                <a:chOff x="4102" y="2842"/>
                <a:chExt cx="553" cy="0"/>
              </a:xfrm>
            </p:grpSpPr>
            <p:sp>
              <p:nvSpPr>
                <p:cNvPr id="35877" name="Line 46"/>
                <p:cNvSpPr>
                  <a:spLocks noChangeShapeType="1"/>
                </p:cNvSpPr>
                <p:nvPr/>
              </p:nvSpPr>
              <p:spPr bwMode="auto">
                <a:xfrm>
                  <a:off x="4102" y="2842"/>
                  <a:ext cx="275"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78" name="Line 47"/>
                <p:cNvSpPr>
                  <a:spLocks noChangeShapeType="1"/>
                </p:cNvSpPr>
                <p:nvPr/>
              </p:nvSpPr>
              <p:spPr bwMode="auto">
                <a:xfrm>
                  <a:off x="4102" y="2842"/>
                  <a:ext cx="553"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5874" name="Group 48"/>
              <p:cNvGrpSpPr>
                <a:grpSpLocks/>
              </p:cNvGrpSpPr>
              <p:nvPr/>
            </p:nvGrpSpPr>
            <p:grpSpPr bwMode="auto">
              <a:xfrm>
                <a:off x="4102" y="2635"/>
                <a:ext cx="455" cy="211"/>
                <a:chOff x="4102" y="2635"/>
                <a:chExt cx="455" cy="211"/>
              </a:xfrm>
            </p:grpSpPr>
            <p:sp>
              <p:nvSpPr>
                <p:cNvPr id="35875" name="Line 49"/>
                <p:cNvSpPr>
                  <a:spLocks noChangeShapeType="1"/>
                </p:cNvSpPr>
                <p:nvPr/>
              </p:nvSpPr>
              <p:spPr bwMode="auto">
                <a:xfrm flipV="1">
                  <a:off x="4102" y="2735"/>
                  <a:ext cx="227" cy="11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5876" name="Line 50"/>
                <p:cNvSpPr>
                  <a:spLocks noChangeShapeType="1"/>
                </p:cNvSpPr>
                <p:nvPr/>
              </p:nvSpPr>
              <p:spPr bwMode="auto">
                <a:xfrm flipV="1">
                  <a:off x="4102" y="2635"/>
                  <a:ext cx="455" cy="21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sp>
          <p:nvSpPr>
            <p:cNvPr id="35862" name="Line 54"/>
            <p:cNvSpPr>
              <a:spLocks noChangeShapeType="1"/>
            </p:cNvSpPr>
            <p:nvPr/>
          </p:nvSpPr>
          <p:spPr bwMode="auto">
            <a:xfrm flipV="1">
              <a:off x="1828800" y="4254500"/>
              <a:ext cx="4635500" cy="1155700"/>
            </a:xfrm>
            <a:prstGeom prst="line">
              <a:avLst/>
            </a:prstGeom>
            <a:noFill/>
            <a:ln w="12700">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de-DE"/>
            </a:p>
          </p:txBody>
        </p:sp>
        <p:pic>
          <p:nvPicPr>
            <p:cNvPr id="35863" name="Picture 66" descr="vec_exb"/>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981200" y="5486400"/>
              <a:ext cx="4794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4" name="Picture 67" descr="vec_eyb"/>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905000" y="4876800"/>
              <a:ext cx="4460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5" name="Picture 68" descr="vec_ezb"/>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300163" y="4852988"/>
              <a:ext cx="45243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6" name="Picture 69" descr="vec_exo"/>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629400" y="4343400"/>
              <a:ext cx="4794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7" name="Picture 70" descr="vec_eyo"/>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6629400" y="3733800"/>
              <a:ext cx="4460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8" name="Picture 71" descr="vec_ezo"/>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737225" y="3613150"/>
              <a:ext cx="4524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9" name="Picture 73" descr="vec_u"/>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4465638" y="4800600"/>
              <a:ext cx="212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70" name="Picture 65" descr="translation_u"/>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125835" y="2276872"/>
            <a:ext cx="45831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1" name="Titel 1"/>
          <p:cNvSpPr>
            <a:spLocks noGrp="1"/>
          </p:cNvSpPr>
          <p:nvPr>
            <p:ph type="title"/>
          </p:nvPr>
        </p:nvSpPr>
        <p:spPr/>
        <p:txBody>
          <a:bodyPr/>
          <a:lstStyle/>
          <a:p>
            <a:r>
              <a:rPr lang="de-DE" altLang="de-DE" sz="2800"/>
              <a:t>Objekte und Objektlagen im euklid. 3D-Raum</a:t>
            </a:r>
          </a:p>
        </p:txBody>
      </p:sp>
    </p:spTree>
    <p:extLst>
      <p:ext uri="{BB962C8B-B14F-4D97-AF65-F5344CB8AC3E}">
        <p14:creationId xmlns:p14="http://schemas.microsoft.com/office/powerpoint/2010/main" val="344245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el 1"/>
          <p:cNvSpPr>
            <a:spLocks noGrp="1"/>
          </p:cNvSpPr>
          <p:nvPr>
            <p:ph type="title"/>
          </p:nvPr>
        </p:nvSpPr>
        <p:spPr/>
        <p:txBody>
          <a:bodyPr/>
          <a:lstStyle/>
          <a:p>
            <a:r>
              <a:rPr lang="de-DE" altLang="de-DE" sz="2800"/>
              <a:t>Objekte und Objektlagen im euklid. 3D-Raum</a:t>
            </a:r>
          </a:p>
        </p:txBody>
      </p:sp>
      <p:sp>
        <p:nvSpPr>
          <p:cNvPr id="37891"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35448B03-39C4-4E6A-8D02-96FC522E1FF8}" type="slidenum">
              <a:rPr lang="de-DE" altLang="de-DE">
                <a:latin typeface="Arial" pitchFamily="34" charset="0"/>
              </a:rPr>
              <a:pPr/>
              <a:t>17</a:t>
            </a:fld>
            <a:endParaRPr lang="de-DE" altLang="de-DE">
              <a:latin typeface="Arial" pitchFamily="34" charset="0"/>
            </a:endParaRPr>
          </a:p>
        </p:txBody>
      </p:sp>
      <p:pic>
        <p:nvPicPr>
          <p:cNvPr id="37892"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1501775"/>
            <a:ext cx="2500312"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7893" name="Rectangle 4"/>
          <p:cNvSpPr>
            <a:spLocks noChangeArrowheads="1"/>
          </p:cNvSpPr>
          <p:nvPr/>
        </p:nvSpPr>
        <p:spPr bwMode="auto">
          <a:xfrm>
            <a:off x="2335213" y="1833563"/>
            <a:ext cx="977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t>Effektor</a:t>
            </a:r>
          </a:p>
        </p:txBody>
      </p:sp>
      <p:sp>
        <p:nvSpPr>
          <p:cNvPr id="37894" name="Line 5"/>
          <p:cNvSpPr>
            <a:spLocks noChangeShapeType="1"/>
          </p:cNvSpPr>
          <p:nvPr/>
        </p:nvSpPr>
        <p:spPr bwMode="auto">
          <a:xfrm>
            <a:off x="3940175" y="2555875"/>
            <a:ext cx="2249488" cy="2667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7895" name="Rectangle 6"/>
          <p:cNvSpPr>
            <a:spLocks noChangeArrowheads="1"/>
          </p:cNvSpPr>
          <p:nvPr/>
        </p:nvSpPr>
        <p:spPr bwMode="auto">
          <a:xfrm>
            <a:off x="5838825" y="5562600"/>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t>BKS</a:t>
            </a:r>
          </a:p>
        </p:txBody>
      </p:sp>
      <p:sp>
        <p:nvSpPr>
          <p:cNvPr id="37896" name="Rectangle 7"/>
          <p:cNvSpPr>
            <a:spLocks noChangeArrowheads="1"/>
          </p:cNvSpPr>
          <p:nvPr/>
        </p:nvSpPr>
        <p:spPr bwMode="auto">
          <a:xfrm>
            <a:off x="5935663" y="3933825"/>
            <a:ext cx="10429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z</a:t>
            </a:r>
          </a:p>
        </p:txBody>
      </p:sp>
      <p:sp>
        <p:nvSpPr>
          <p:cNvPr id="37897" name="Rectangle 8"/>
          <p:cNvSpPr>
            <a:spLocks noChangeArrowheads="1"/>
          </p:cNvSpPr>
          <p:nvPr/>
        </p:nvSpPr>
        <p:spPr bwMode="auto">
          <a:xfrm>
            <a:off x="7142163" y="5229225"/>
            <a:ext cx="3698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x</a:t>
            </a:r>
          </a:p>
        </p:txBody>
      </p:sp>
      <p:grpSp>
        <p:nvGrpSpPr>
          <p:cNvPr id="37898" name="Group 9"/>
          <p:cNvGrpSpPr>
            <a:grpSpLocks/>
          </p:cNvGrpSpPr>
          <p:nvPr/>
        </p:nvGrpSpPr>
        <p:grpSpPr bwMode="auto">
          <a:xfrm>
            <a:off x="6248400" y="4267200"/>
            <a:ext cx="47882175" cy="1028700"/>
            <a:chOff x="3648" y="2524"/>
            <a:chExt cx="30162" cy="648"/>
          </a:xfrm>
        </p:grpSpPr>
        <p:grpSp>
          <p:nvGrpSpPr>
            <p:cNvPr id="37927" name="Group 10"/>
            <p:cNvGrpSpPr>
              <a:grpSpLocks/>
            </p:cNvGrpSpPr>
            <p:nvPr/>
          </p:nvGrpSpPr>
          <p:grpSpPr bwMode="auto">
            <a:xfrm>
              <a:off x="3648" y="2524"/>
              <a:ext cx="30162" cy="648"/>
              <a:chOff x="3648" y="2524"/>
              <a:chExt cx="30162" cy="648"/>
            </a:xfrm>
          </p:grpSpPr>
          <p:sp>
            <p:nvSpPr>
              <p:cNvPr id="37934" name="Line 11"/>
              <p:cNvSpPr>
                <a:spLocks noChangeShapeType="1"/>
              </p:cNvSpPr>
              <p:nvPr/>
            </p:nvSpPr>
            <p:spPr bwMode="auto">
              <a:xfrm flipV="1">
                <a:off x="3648" y="2852"/>
                <a:ext cx="0" cy="3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35" name="Line 12"/>
              <p:cNvSpPr>
                <a:spLocks noChangeShapeType="1"/>
              </p:cNvSpPr>
              <p:nvPr/>
            </p:nvSpPr>
            <p:spPr bwMode="auto">
              <a:xfrm flipV="1">
                <a:off x="33810" y="2524"/>
                <a:ext cx="0" cy="6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7928" name="Group 13"/>
            <p:cNvGrpSpPr>
              <a:grpSpLocks/>
            </p:cNvGrpSpPr>
            <p:nvPr/>
          </p:nvGrpSpPr>
          <p:grpSpPr bwMode="auto">
            <a:xfrm>
              <a:off x="3652" y="3168"/>
              <a:ext cx="568" cy="0"/>
              <a:chOff x="3652" y="3168"/>
              <a:chExt cx="568" cy="0"/>
            </a:xfrm>
          </p:grpSpPr>
          <p:sp>
            <p:nvSpPr>
              <p:cNvPr id="37932" name="Line 14"/>
              <p:cNvSpPr>
                <a:spLocks noChangeShapeType="1"/>
              </p:cNvSpPr>
              <p:nvPr/>
            </p:nvSpPr>
            <p:spPr bwMode="auto">
              <a:xfrm>
                <a:off x="3652" y="3168"/>
                <a:ext cx="2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33" name="Line 15"/>
              <p:cNvSpPr>
                <a:spLocks noChangeShapeType="1"/>
              </p:cNvSpPr>
              <p:nvPr/>
            </p:nvSpPr>
            <p:spPr bwMode="auto">
              <a:xfrm>
                <a:off x="3652" y="3168"/>
                <a:ext cx="56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37929" name="Group 16"/>
            <p:cNvGrpSpPr>
              <a:grpSpLocks/>
            </p:cNvGrpSpPr>
            <p:nvPr/>
          </p:nvGrpSpPr>
          <p:grpSpPr bwMode="auto">
            <a:xfrm>
              <a:off x="3652" y="2936"/>
              <a:ext cx="468" cy="236"/>
              <a:chOff x="3652" y="2936"/>
              <a:chExt cx="468" cy="236"/>
            </a:xfrm>
          </p:grpSpPr>
          <p:sp>
            <p:nvSpPr>
              <p:cNvPr id="37930" name="Line 17"/>
              <p:cNvSpPr>
                <a:spLocks noChangeShapeType="1"/>
              </p:cNvSpPr>
              <p:nvPr/>
            </p:nvSpPr>
            <p:spPr bwMode="auto">
              <a:xfrm flipV="1">
                <a:off x="3652" y="3049"/>
                <a:ext cx="23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31" name="Line 18"/>
              <p:cNvSpPr>
                <a:spLocks noChangeShapeType="1"/>
              </p:cNvSpPr>
              <p:nvPr/>
            </p:nvSpPr>
            <p:spPr bwMode="auto">
              <a:xfrm flipV="1">
                <a:off x="3652" y="2936"/>
                <a:ext cx="468" cy="2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sp>
        <p:nvSpPr>
          <p:cNvPr id="37899" name="Rectangle 22"/>
          <p:cNvSpPr>
            <a:spLocks noChangeArrowheads="1"/>
          </p:cNvSpPr>
          <p:nvPr/>
        </p:nvSpPr>
        <p:spPr bwMode="auto">
          <a:xfrm>
            <a:off x="6850063" y="4543425"/>
            <a:ext cx="10429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y</a:t>
            </a:r>
          </a:p>
        </p:txBody>
      </p:sp>
      <p:sp>
        <p:nvSpPr>
          <p:cNvPr id="37900" name="Rectangle 27"/>
          <p:cNvSpPr>
            <a:spLocks noChangeArrowheads="1"/>
          </p:cNvSpPr>
          <p:nvPr/>
        </p:nvSpPr>
        <p:spPr bwMode="auto">
          <a:xfrm>
            <a:off x="4495800" y="1219200"/>
            <a:ext cx="2746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t>y</a:t>
            </a:r>
          </a:p>
        </p:txBody>
      </p:sp>
      <p:sp>
        <p:nvSpPr>
          <p:cNvPr id="37901" name="Rectangle 28"/>
          <p:cNvSpPr>
            <a:spLocks noChangeArrowheads="1"/>
          </p:cNvSpPr>
          <p:nvPr/>
        </p:nvSpPr>
        <p:spPr bwMode="auto">
          <a:xfrm>
            <a:off x="4086225" y="1443038"/>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t>x</a:t>
            </a:r>
          </a:p>
        </p:txBody>
      </p:sp>
      <p:sp>
        <p:nvSpPr>
          <p:cNvPr id="37902" name="Rectangle 29"/>
          <p:cNvSpPr>
            <a:spLocks noChangeArrowheads="1"/>
          </p:cNvSpPr>
          <p:nvPr/>
        </p:nvSpPr>
        <p:spPr bwMode="auto">
          <a:xfrm>
            <a:off x="5562600" y="2438400"/>
            <a:ext cx="2841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i="1"/>
              <a:t>z</a:t>
            </a:r>
          </a:p>
        </p:txBody>
      </p:sp>
      <p:grpSp>
        <p:nvGrpSpPr>
          <p:cNvPr id="37903" name="Group 30"/>
          <p:cNvGrpSpPr>
            <a:grpSpLocks/>
          </p:cNvGrpSpPr>
          <p:nvPr/>
        </p:nvGrpSpPr>
        <p:grpSpPr bwMode="auto">
          <a:xfrm>
            <a:off x="4722813" y="1612900"/>
            <a:ext cx="0" cy="930275"/>
            <a:chOff x="4722813" y="1612900"/>
            <a:chExt cx="0" cy="930275"/>
          </a:xfrm>
        </p:grpSpPr>
        <p:sp>
          <p:nvSpPr>
            <p:cNvPr id="37925" name="Line 31"/>
            <p:cNvSpPr>
              <a:spLocks noChangeShapeType="1"/>
            </p:cNvSpPr>
            <p:nvPr/>
          </p:nvSpPr>
          <p:spPr bwMode="auto">
            <a:xfrm flipV="1">
              <a:off x="2706" y="1143"/>
              <a:ext cx="0" cy="29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26" name="Line 32"/>
            <p:cNvSpPr>
              <a:spLocks noChangeShapeType="1"/>
            </p:cNvSpPr>
            <p:nvPr/>
          </p:nvSpPr>
          <p:spPr bwMode="auto">
            <a:xfrm flipV="1">
              <a:off x="2706" y="852"/>
              <a:ext cx="0" cy="58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sp>
        <p:nvSpPr>
          <p:cNvPr id="37904" name="Line 33"/>
          <p:cNvSpPr>
            <a:spLocks noChangeShapeType="1"/>
          </p:cNvSpPr>
          <p:nvPr/>
        </p:nvSpPr>
        <p:spPr bwMode="auto">
          <a:xfrm>
            <a:off x="4729163" y="2536825"/>
            <a:ext cx="43656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05" name="Line 34"/>
          <p:cNvSpPr>
            <a:spLocks noChangeShapeType="1"/>
          </p:cNvSpPr>
          <p:nvPr/>
        </p:nvSpPr>
        <p:spPr bwMode="auto">
          <a:xfrm>
            <a:off x="4729163" y="2536825"/>
            <a:ext cx="87788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7" name="Group 39"/>
          <p:cNvGrpSpPr>
            <a:grpSpLocks/>
          </p:cNvGrpSpPr>
          <p:nvPr/>
        </p:nvGrpSpPr>
        <p:grpSpPr bwMode="auto">
          <a:xfrm>
            <a:off x="4389438" y="1719263"/>
            <a:ext cx="298450" cy="777875"/>
            <a:chOff x="2496" y="919"/>
            <a:chExt cx="188" cy="490"/>
          </a:xfrm>
          <a:solidFill>
            <a:schemeClr val="tx1"/>
          </a:solidFill>
        </p:grpSpPr>
        <p:sp>
          <p:nvSpPr>
            <p:cNvPr id="31" name="Bogen 40"/>
            <p:cNvSpPr>
              <a:spLocks/>
            </p:cNvSpPr>
            <p:nvPr/>
          </p:nvSpPr>
          <p:spPr bwMode="auto">
            <a:xfrm>
              <a:off x="2496" y="919"/>
              <a:ext cx="78" cy="132"/>
            </a:xfrm>
            <a:custGeom>
              <a:avLst/>
              <a:gdLst>
                <a:gd name="G0" fmla="+- 0 0 0"/>
                <a:gd name="G1" fmla="+- 0 0 0"/>
                <a:gd name="G2" fmla="+- 21600 0 0"/>
                <a:gd name="T0" fmla="*/ 15003 w 15003"/>
                <a:gd name="T1" fmla="*/ 15540 h 21569"/>
                <a:gd name="T2" fmla="*/ 1164 w 15003"/>
                <a:gd name="T3" fmla="*/ 21569 h 21569"/>
                <a:gd name="T4" fmla="*/ 0 w 15003"/>
                <a:gd name="T5" fmla="*/ 0 h 21569"/>
              </a:gdLst>
              <a:ahLst/>
              <a:cxnLst>
                <a:cxn ang="0">
                  <a:pos x="T0" y="T1"/>
                </a:cxn>
                <a:cxn ang="0">
                  <a:pos x="T2" y="T3"/>
                </a:cxn>
                <a:cxn ang="0">
                  <a:pos x="T4" y="T5"/>
                </a:cxn>
              </a:cxnLst>
              <a:rect l="0" t="0" r="r" b="b"/>
              <a:pathLst>
                <a:path w="15003" h="21569" fill="none" extrusionOk="0">
                  <a:moveTo>
                    <a:pt x="15002" y="15539"/>
                  </a:moveTo>
                  <a:cubicBezTo>
                    <a:pt x="11264" y="19148"/>
                    <a:pt x="6351" y="21288"/>
                    <a:pt x="1163" y="21568"/>
                  </a:cubicBezTo>
                </a:path>
                <a:path w="15003" h="21569" stroke="0" extrusionOk="0">
                  <a:moveTo>
                    <a:pt x="15002" y="15539"/>
                  </a:moveTo>
                  <a:cubicBezTo>
                    <a:pt x="11264" y="19148"/>
                    <a:pt x="6351" y="21288"/>
                    <a:pt x="1163" y="21568"/>
                  </a:cubicBezTo>
                  <a:lnTo>
                    <a:pt x="0" y="0"/>
                  </a:lnTo>
                  <a:close/>
                </a:path>
              </a:pathLst>
            </a:custGeom>
            <a:grpFill/>
            <a:ln w="12700" cap="rnd">
              <a:solidFill>
                <a:schemeClr val="tx1"/>
              </a:solidFill>
              <a:round/>
              <a:headEnd/>
              <a:tailEnd/>
            </a:ln>
            <a:effectLst/>
          </p:spPr>
          <p:txBody>
            <a:bodyPr wrap="none" anchor="ctr"/>
            <a:lstStyle/>
            <a:p>
              <a:pPr>
                <a:defRPr/>
              </a:pPr>
              <a:endParaRPr lang="de-DE">
                <a:latin typeface="Helvetica" pitchFamily="-110" charset="0"/>
                <a:ea typeface="Osaka" pitchFamily="-110" charset="-128"/>
                <a:cs typeface="Osaka" pitchFamily="-110" charset="-128"/>
              </a:endParaRPr>
            </a:p>
          </p:txBody>
        </p:sp>
        <p:sp>
          <p:nvSpPr>
            <p:cNvPr id="32" name="Line 41"/>
            <p:cNvSpPr>
              <a:spLocks noChangeShapeType="1"/>
            </p:cNvSpPr>
            <p:nvPr/>
          </p:nvSpPr>
          <p:spPr bwMode="auto">
            <a:xfrm>
              <a:off x="2547" y="1037"/>
              <a:ext cx="137" cy="372"/>
            </a:xfrm>
            <a:prstGeom prst="line">
              <a:avLst/>
            </a:prstGeom>
            <a:grpFill/>
            <a:ln w="12700">
              <a:solidFill>
                <a:schemeClr val="tx1"/>
              </a:solidFill>
              <a:round/>
              <a:headEnd/>
              <a:tailEnd/>
            </a:ln>
            <a:effectLst/>
          </p:spPr>
          <p:txBody>
            <a:bodyPr wrap="none" anchor="ctr"/>
            <a:lstStyle/>
            <a:p>
              <a:pPr>
                <a:defRPr/>
              </a:pPr>
              <a:endParaRPr lang="de-DE">
                <a:latin typeface="Helvetica" pitchFamily="-110" charset="0"/>
                <a:ea typeface="Osaka" pitchFamily="-110" charset="-128"/>
                <a:cs typeface="Osaka" pitchFamily="-110" charset="-128"/>
              </a:endParaRPr>
            </a:p>
          </p:txBody>
        </p:sp>
      </p:grpSp>
      <p:sp>
        <p:nvSpPr>
          <p:cNvPr id="37907" name="Freeform 42"/>
          <p:cNvSpPr>
            <a:spLocks/>
          </p:cNvSpPr>
          <p:nvPr/>
        </p:nvSpPr>
        <p:spPr bwMode="auto">
          <a:xfrm>
            <a:off x="4694238" y="2503488"/>
            <a:ext cx="26987" cy="36512"/>
          </a:xfrm>
          <a:custGeom>
            <a:avLst/>
            <a:gdLst>
              <a:gd name="T0" fmla="*/ 0 w 17"/>
              <a:gd name="T1" fmla="*/ 0 h 23"/>
              <a:gd name="T2" fmla="*/ 2147483647 w 17"/>
              <a:gd name="T3" fmla="*/ 2147483647 h 23"/>
              <a:gd name="T4" fmla="*/ 2147483647 w 17"/>
              <a:gd name="T5" fmla="*/ 2147483647 h 23"/>
              <a:gd name="T6" fmla="*/ 2147483647 w 17"/>
              <a:gd name="T7" fmla="*/ 2147483647 h 23"/>
              <a:gd name="T8" fmla="*/ 2147483647 w 17"/>
              <a:gd name="T9" fmla="*/ 2147483647 h 23"/>
              <a:gd name="T10" fmla="*/ 2147483647 w 17"/>
              <a:gd name="T11" fmla="*/ 2147483647 h 23"/>
              <a:gd name="T12" fmla="*/ 2147483647 w 17"/>
              <a:gd name="T13" fmla="*/ 2147483647 h 23"/>
              <a:gd name="T14" fmla="*/ 2147483647 w 17"/>
              <a:gd name="T15" fmla="*/ 2147483647 h 23"/>
              <a:gd name="T16" fmla="*/ 2147483647 w 17"/>
              <a:gd name="T17" fmla="*/ 2147483647 h 23"/>
              <a:gd name="T18" fmla="*/ 2147483647 w 17"/>
              <a:gd name="T19" fmla="*/ 2147483647 h 23"/>
              <a:gd name="T20" fmla="*/ 2147483647 w 17"/>
              <a:gd name="T21" fmla="*/ 2147483647 h 23"/>
              <a:gd name="T22" fmla="*/ 2147483647 w 17"/>
              <a:gd name="T23" fmla="*/ 2147483647 h 23"/>
              <a:gd name="T24" fmla="*/ 2147483647 w 17"/>
              <a:gd name="T25" fmla="*/ 2147483647 h 23"/>
              <a:gd name="T26" fmla="*/ 2147483647 w 17"/>
              <a:gd name="T27" fmla="*/ 2147483647 h 23"/>
              <a:gd name="T28" fmla="*/ 2147483647 w 17"/>
              <a:gd name="T29" fmla="*/ 2147483647 h 23"/>
              <a:gd name="T30" fmla="*/ 2147483647 w 17"/>
              <a:gd name="T31" fmla="*/ 2147483647 h 23"/>
              <a:gd name="T32" fmla="*/ 2147483647 w 17"/>
              <a:gd name="T33" fmla="*/ 2147483647 h 23"/>
              <a:gd name="T34" fmla="*/ 2147483647 w 17"/>
              <a:gd name="T35" fmla="*/ 2147483647 h 23"/>
              <a:gd name="T36" fmla="*/ 2147483647 w 17"/>
              <a:gd name="T37" fmla="*/ 2147483647 h 23"/>
              <a:gd name="T38" fmla="*/ 2147483647 w 17"/>
              <a:gd name="T39" fmla="*/ 2147483647 h 23"/>
              <a:gd name="T40" fmla="*/ 2147483647 w 17"/>
              <a:gd name="T41" fmla="*/ 2147483647 h 23"/>
              <a:gd name="T42" fmla="*/ 2147483647 w 17"/>
              <a:gd name="T43" fmla="*/ 2147483647 h 23"/>
              <a:gd name="T44" fmla="*/ 2147483647 w 17"/>
              <a:gd name="T45" fmla="*/ 2147483647 h 23"/>
              <a:gd name="T46" fmla="*/ 0 w 17"/>
              <a:gd name="T47" fmla="*/ 0 h 23"/>
              <a:gd name="T48" fmla="*/ 0 w 17"/>
              <a:gd name="T49" fmla="*/ 0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23"/>
              <a:gd name="T77" fmla="*/ 17 w 17"/>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23">
                <a:moveTo>
                  <a:pt x="0" y="0"/>
                </a:moveTo>
                <a:lnTo>
                  <a:pt x="4" y="6"/>
                </a:lnTo>
                <a:lnTo>
                  <a:pt x="5" y="10"/>
                </a:lnTo>
                <a:lnTo>
                  <a:pt x="9" y="13"/>
                </a:lnTo>
                <a:lnTo>
                  <a:pt x="9" y="16"/>
                </a:lnTo>
                <a:lnTo>
                  <a:pt x="12" y="18"/>
                </a:lnTo>
                <a:lnTo>
                  <a:pt x="14" y="22"/>
                </a:lnTo>
                <a:lnTo>
                  <a:pt x="16" y="19"/>
                </a:lnTo>
                <a:lnTo>
                  <a:pt x="14" y="16"/>
                </a:lnTo>
                <a:lnTo>
                  <a:pt x="12" y="13"/>
                </a:lnTo>
                <a:lnTo>
                  <a:pt x="9" y="12"/>
                </a:lnTo>
                <a:lnTo>
                  <a:pt x="6" y="8"/>
                </a:lnTo>
                <a:lnTo>
                  <a:pt x="4" y="5"/>
                </a:lnTo>
                <a:lnTo>
                  <a:pt x="5" y="8"/>
                </a:lnTo>
                <a:lnTo>
                  <a:pt x="6" y="11"/>
                </a:lnTo>
                <a:lnTo>
                  <a:pt x="9" y="16"/>
                </a:lnTo>
                <a:lnTo>
                  <a:pt x="12" y="17"/>
                </a:lnTo>
                <a:lnTo>
                  <a:pt x="13" y="20"/>
                </a:lnTo>
                <a:lnTo>
                  <a:pt x="13" y="17"/>
                </a:lnTo>
                <a:lnTo>
                  <a:pt x="11" y="14"/>
                </a:lnTo>
                <a:lnTo>
                  <a:pt x="8" y="12"/>
                </a:lnTo>
                <a:lnTo>
                  <a:pt x="5" y="8"/>
                </a:lnTo>
                <a:lnTo>
                  <a:pt x="2" y="7"/>
                </a:lnTo>
                <a:lnTo>
                  <a:pt x="0" y="0"/>
                </a:lnTo>
              </a:path>
            </a:pathLst>
          </a:custGeom>
          <a:solidFill>
            <a:schemeClr val="accent1"/>
          </a:solidFill>
          <a:ln w="12700" cap="rnd">
            <a:solidFill>
              <a:schemeClr val="tx1"/>
            </a:solidFill>
            <a:round/>
            <a:headEnd/>
            <a:tailEnd/>
          </a:ln>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endParaRPr lang="en-US" altLang="de-DE"/>
          </a:p>
        </p:txBody>
      </p:sp>
      <p:sp>
        <p:nvSpPr>
          <p:cNvPr id="37908" name="Line 43"/>
          <p:cNvSpPr>
            <a:spLocks noChangeShapeType="1"/>
          </p:cNvSpPr>
          <p:nvPr/>
        </p:nvSpPr>
        <p:spPr bwMode="auto">
          <a:xfrm flipH="1" flipV="1">
            <a:off x="4535488" y="2105025"/>
            <a:ext cx="165100" cy="4048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09" name="Line 44"/>
          <p:cNvSpPr>
            <a:spLocks noChangeShapeType="1"/>
          </p:cNvSpPr>
          <p:nvPr/>
        </p:nvSpPr>
        <p:spPr bwMode="auto">
          <a:xfrm>
            <a:off x="3938588" y="2546350"/>
            <a:ext cx="7493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7910" name="Rectangle 46"/>
          <p:cNvSpPr>
            <a:spLocks noChangeArrowheads="1"/>
          </p:cNvSpPr>
          <p:nvPr/>
        </p:nvSpPr>
        <p:spPr bwMode="auto">
          <a:xfrm>
            <a:off x="4391025" y="2733675"/>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600"/>
              <a:t>EKS</a:t>
            </a:r>
          </a:p>
        </p:txBody>
      </p:sp>
      <p:pic>
        <p:nvPicPr>
          <p:cNvPr id="37911" name="Picture 54" descr="vec_ezo"/>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957763" y="2643188"/>
            <a:ext cx="45243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2" name="Picture 55" descr="vec_exo"/>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092575" y="2109788"/>
            <a:ext cx="4794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3" name="Picture 56" descr="vec_eyo"/>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800600" y="2033588"/>
            <a:ext cx="44608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4" name="Picture 58" descr="vec_ezb"/>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5715000" y="4724400"/>
            <a:ext cx="4524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59" descr="vec_eyb"/>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324600" y="4800600"/>
            <a:ext cx="4460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6" name="Picture 60" descr="vec_exb"/>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6400800" y="5334000"/>
            <a:ext cx="4794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7" name="Group 30"/>
          <p:cNvGrpSpPr>
            <a:grpSpLocks/>
          </p:cNvGrpSpPr>
          <p:nvPr/>
        </p:nvGrpSpPr>
        <p:grpSpPr bwMode="auto">
          <a:xfrm>
            <a:off x="4724400" y="1660525"/>
            <a:ext cx="0" cy="930275"/>
            <a:chOff x="4724400" y="1660525"/>
            <a:chExt cx="0" cy="930275"/>
          </a:xfrm>
        </p:grpSpPr>
        <p:sp>
          <p:nvSpPr>
            <p:cNvPr id="37923" name="Line 31"/>
            <p:cNvSpPr>
              <a:spLocks noChangeShapeType="1"/>
            </p:cNvSpPr>
            <p:nvPr/>
          </p:nvSpPr>
          <p:spPr bwMode="auto">
            <a:xfrm flipV="1">
              <a:off x="2706" y="1143"/>
              <a:ext cx="0" cy="29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24" name="Line 32"/>
            <p:cNvSpPr>
              <a:spLocks noChangeShapeType="1"/>
            </p:cNvSpPr>
            <p:nvPr/>
          </p:nvSpPr>
          <p:spPr bwMode="auto">
            <a:xfrm flipV="1">
              <a:off x="2706" y="852"/>
              <a:ext cx="0" cy="58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sp>
        <p:nvSpPr>
          <p:cNvPr id="37918" name="Line 12"/>
          <p:cNvSpPr>
            <a:spLocks noChangeShapeType="1"/>
          </p:cNvSpPr>
          <p:nvPr/>
        </p:nvSpPr>
        <p:spPr bwMode="auto">
          <a:xfrm flipV="1">
            <a:off x="4724400" y="1524000"/>
            <a:ext cx="0" cy="1003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19" name="Line 11"/>
          <p:cNvSpPr>
            <a:spLocks noChangeShapeType="1"/>
          </p:cNvSpPr>
          <p:nvPr/>
        </p:nvSpPr>
        <p:spPr bwMode="auto">
          <a:xfrm flipV="1">
            <a:off x="4724400" y="1981200"/>
            <a:ext cx="0" cy="508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20" name="Line 12"/>
          <p:cNvSpPr>
            <a:spLocks noChangeShapeType="1"/>
          </p:cNvSpPr>
          <p:nvPr/>
        </p:nvSpPr>
        <p:spPr bwMode="auto">
          <a:xfrm flipV="1">
            <a:off x="6248400" y="4267200"/>
            <a:ext cx="0" cy="1003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37921" name="Inhaltsplatzhalter 2"/>
          <p:cNvSpPr>
            <a:spLocks noGrp="1"/>
          </p:cNvSpPr>
          <p:nvPr>
            <p:ph idx="1"/>
          </p:nvPr>
        </p:nvSpPr>
        <p:spPr>
          <a:xfrm>
            <a:off x="228600" y="1150640"/>
            <a:ext cx="8686800" cy="838200"/>
          </a:xfrm>
        </p:spPr>
        <p:txBody>
          <a:bodyPr/>
          <a:lstStyle/>
          <a:p>
            <a:pPr>
              <a:buFontTx/>
              <a:buNone/>
            </a:pPr>
            <a:r>
              <a:rPr lang="de-DE" altLang="de-DE" b="1" dirty="0"/>
              <a:t>Beispiel (2)</a:t>
            </a:r>
          </a:p>
          <a:p>
            <a:endParaRPr lang="de-DE" altLang="de-DE" dirty="0"/>
          </a:p>
        </p:txBody>
      </p:sp>
      <p:pic>
        <p:nvPicPr>
          <p:cNvPr id="37922" name="Picture 57" descr="vec_u"/>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767263" y="3810000"/>
            <a:ext cx="1857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84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p:cNvSpPr>
            <a:spLocks noGrp="1"/>
          </p:cNvSpPr>
          <p:nvPr>
            <p:ph type="title"/>
          </p:nvPr>
        </p:nvSpPr>
        <p:spPr>
          <a:xfrm>
            <a:off x="457200" y="-99392"/>
            <a:ext cx="8229600" cy="1143000"/>
          </a:xfrm>
        </p:spPr>
        <p:txBody>
          <a:bodyPr/>
          <a:lstStyle/>
          <a:p>
            <a:r>
              <a:rPr lang="de-DE" altLang="de-DE" sz="2800" dirty="0"/>
              <a:t>Objekte und Objektlagen im </a:t>
            </a:r>
            <a:r>
              <a:rPr lang="de-DE" altLang="de-DE" sz="2800" dirty="0" err="1"/>
              <a:t>euklid</a:t>
            </a:r>
            <a:r>
              <a:rPr lang="de-DE" altLang="de-DE" sz="2800" dirty="0"/>
              <a:t>. 3D-Raum</a:t>
            </a:r>
          </a:p>
        </p:txBody>
      </p:sp>
      <p:sp>
        <p:nvSpPr>
          <p:cNvPr id="39939" name="Inhaltsplatzhalter 2"/>
          <p:cNvSpPr>
            <a:spLocks noGrp="1"/>
          </p:cNvSpPr>
          <p:nvPr>
            <p:ph idx="1"/>
          </p:nvPr>
        </p:nvSpPr>
        <p:spPr>
          <a:xfrm>
            <a:off x="228600" y="1338064"/>
            <a:ext cx="8686800" cy="3819128"/>
          </a:xfrm>
        </p:spPr>
        <p:txBody>
          <a:bodyPr>
            <a:normAutofit fontScale="85000" lnSpcReduction="10000"/>
          </a:bodyPr>
          <a:lstStyle/>
          <a:p>
            <a:pPr>
              <a:spcAft>
                <a:spcPts val="1200"/>
              </a:spcAft>
              <a:buFontTx/>
              <a:buNone/>
            </a:pPr>
            <a:r>
              <a:rPr lang="de-DE" altLang="de-DE" b="1" dirty="0"/>
              <a:t>Freiheitsgrad f eines Objektes im euklidischen 3D-Raum </a:t>
            </a:r>
          </a:p>
          <a:p>
            <a:pPr>
              <a:spcAft>
                <a:spcPts val="1200"/>
              </a:spcAft>
            </a:pPr>
            <a:r>
              <a:rPr lang="de-DE" altLang="de-DE" dirty="0"/>
              <a:t>Anzahl möglicher unabhängiger Bewegungen in Bezug auf</a:t>
            </a:r>
            <a:br>
              <a:rPr lang="de-DE" altLang="de-DE" dirty="0"/>
            </a:br>
            <a:r>
              <a:rPr lang="de-DE" altLang="de-DE" dirty="0"/>
              <a:t>das BKS; (minimale Anzahl von Translationen und</a:t>
            </a:r>
            <a:br>
              <a:rPr lang="de-DE" altLang="de-DE" dirty="0"/>
            </a:br>
            <a:r>
              <a:rPr lang="de-DE" altLang="de-DE" dirty="0"/>
              <a:t>Rotationen zur vollständigen Beschreibung der Lage des</a:t>
            </a:r>
            <a:br>
              <a:rPr lang="de-DE" altLang="de-DE" dirty="0"/>
            </a:br>
            <a:r>
              <a:rPr lang="de-DE" altLang="de-DE" dirty="0"/>
              <a:t>Objektes)</a:t>
            </a:r>
          </a:p>
          <a:p>
            <a:pPr>
              <a:spcAft>
                <a:spcPts val="1200"/>
              </a:spcAft>
            </a:pPr>
            <a:endParaRPr lang="de-DE" altLang="de-DE" dirty="0"/>
          </a:p>
          <a:p>
            <a:pPr>
              <a:spcAft>
                <a:spcPts val="1200"/>
              </a:spcAft>
            </a:pPr>
            <a:r>
              <a:rPr lang="de-DE" altLang="de-DE" dirty="0"/>
              <a:t>Für im 3-dim. Raum frei bewegliche Objekte gilt:  f = 6 </a:t>
            </a:r>
            <a:br>
              <a:rPr lang="de-DE" altLang="de-DE" dirty="0"/>
            </a:br>
            <a:r>
              <a:rPr lang="de-DE" altLang="de-DE" dirty="0"/>
              <a:t>(3 Translationen und 3 Rotationen) </a:t>
            </a:r>
          </a:p>
        </p:txBody>
      </p:sp>
    </p:spTree>
    <p:extLst>
      <p:ext uri="{BB962C8B-B14F-4D97-AF65-F5344CB8AC3E}">
        <p14:creationId xmlns:p14="http://schemas.microsoft.com/office/powerpoint/2010/main" val="395012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el 1"/>
          <p:cNvSpPr>
            <a:spLocks noGrp="1"/>
          </p:cNvSpPr>
          <p:nvPr>
            <p:ph type="title"/>
          </p:nvPr>
        </p:nvSpPr>
        <p:spPr/>
        <p:txBody>
          <a:bodyPr/>
          <a:lstStyle/>
          <a:p>
            <a:r>
              <a:rPr lang="de-DE" altLang="de-DE" sz="2800"/>
              <a:t>Objekte und Objektlagen im euklid. 3D-Raum</a:t>
            </a:r>
          </a:p>
        </p:txBody>
      </p:sp>
      <p:sp>
        <p:nvSpPr>
          <p:cNvPr id="41987" name="Inhaltsplatzhalter 2"/>
          <p:cNvSpPr>
            <a:spLocks noGrp="1"/>
          </p:cNvSpPr>
          <p:nvPr>
            <p:ph idx="1"/>
          </p:nvPr>
        </p:nvSpPr>
        <p:spPr>
          <a:xfrm>
            <a:off x="277688" y="1795983"/>
            <a:ext cx="8686800" cy="3001169"/>
          </a:xfrm>
        </p:spPr>
        <p:txBody>
          <a:bodyPr>
            <a:normAutofit fontScale="85000" lnSpcReduction="20000"/>
          </a:bodyPr>
          <a:lstStyle/>
          <a:p>
            <a:pPr>
              <a:spcAft>
                <a:spcPts val="1200"/>
              </a:spcAft>
              <a:buFontTx/>
              <a:buNone/>
            </a:pPr>
            <a:r>
              <a:rPr lang="de-DE" altLang="de-DE" b="1" dirty="0"/>
              <a:t>Bewegungsfreiheitsgrad F eines Roboters</a:t>
            </a:r>
          </a:p>
          <a:p>
            <a:r>
              <a:rPr lang="de-DE" altLang="de-DE" dirty="0"/>
              <a:t>Freiheitsgrad eines Rotationsgelenks*:	F</a:t>
            </a:r>
            <a:r>
              <a:rPr lang="de-DE" altLang="de-DE" baseline="-25000" dirty="0"/>
              <a:t>R </a:t>
            </a:r>
            <a:r>
              <a:rPr lang="de-DE" altLang="de-DE" dirty="0"/>
              <a:t>   3</a:t>
            </a:r>
          </a:p>
          <a:p>
            <a:pPr>
              <a:buFontTx/>
              <a:buNone/>
            </a:pPr>
            <a:endParaRPr lang="de-DE" altLang="de-DE" sz="1200" dirty="0"/>
          </a:p>
          <a:p>
            <a:r>
              <a:rPr lang="de-DE" altLang="de-DE" dirty="0"/>
              <a:t>Freiheitsgrad eines Translationsgelenks:	F</a:t>
            </a:r>
            <a:r>
              <a:rPr lang="de-DE" altLang="de-DE" baseline="-25000" dirty="0"/>
              <a:t>T</a:t>
            </a:r>
            <a:r>
              <a:rPr lang="de-DE" altLang="de-DE" dirty="0"/>
              <a:t> = 1   </a:t>
            </a:r>
          </a:p>
          <a:p>
            <a:pPr>
              <a:buFontTx/>
              <a:buNone/>
            </a:pPr>
            <a:r>
              <a:rPr lang="de-DE" altLang="de-DE" sz="1200" dirty="0"/>
              <a:t> </a:t>
            </a:r>
          </a:p>
          <a:p>
            <a:pPr>
              <a:spcAft>
                <a:spcPts val="2400"/>
              </a:spcAft>
            </a:pPr>
            <a:r>
              <a:rPr lang="de-DE" altLang="de-DE" dirty="0"/>
              <a:t>Anzahl der Gelenke eines Roboters: n, i.d.R. n </a:t>
            </a:r>
            <a:r>
              <a:rPr lang="de-DE" altLang="de-DE" dirty="0">
                <a:cs typeface="Arial" pitchFamily="34" charset="0"/>
              </a:rPr>
              <a:t>≥</a:t>
            </a:r>
            <a:r>
              <a:rPr lang="de-DE" altLang="de-DE" dirty="0"/>
              <a:t> 6</a:t>
            </a:r>
          </a:p>
          <a:p>
            <a:r>
              <a:rPr lang="de-DE" altLang="de-DE" dirty="0"/>
              <a:t>Bewegungsfreiheitsgrade:</a:t>
            </a:r>
          </a:p>
        </p:txBody>
      </p:sp>
      <p:pic>
        <p:nvPicPr>
          <p:cNvPr id="41988" name="Picture 8" descr="Bewegungsfreiheitsgrade"/>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5004048" y="3933056"/>
            <a:ext cx="290353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Bild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280" y="242088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feld 1">
            <a:extLst>
              <a:ext uri="{FF2B5EF4-FFF2-40B4-BE49-F238E27FC236}">
                <a16:creationId xmlns:a16="http://schemas.microsoft.com/office/drawing/2014/main" id="{AC08BF74-54A3-45C2-BD90-7381D114EEAC}"/>
              </a:ext>
            </a:extLst>
          </p:cNvPr>
          <p:cNvSpPr txBox="1"/>
          <p:nvPr/>
        </p:nvSpPr>
        <p:spPr>
          <a:xfrm>
            <a:off x="457200" y="5373216"/>
            <a:ext cx="6344838" cy="369332"/>
          </a:xfrm>
          <a:prstGeom prst="rect">
            <a:avLst/>
          </a:prstGeom>
          <a:noFill/>
        </p:spPr>
        <p:txBody>
          <a:bodyPr wrap="square" rtlCol="0">
            <a:spAutoFit/>
          </a:bodyPr>
          <a:lstStyle/>
          <a:p>
            <a:r>
              <a:rPr lang="de-DE" dirty="0"/>
              <a:t>* Rotationsgelenk hier: Rotations-, Torsions-, Revolvergelenke </a:t>
            </a:r>
          </a:p>
        </p:txBody>
      </p:sp>
    </p:spTree>
    <p:extLst>
      <p:ext uri="{BB962C8B-B14F-4D97-AF65-F5344CB8AC3E}">
        <p14:creationId xmlns:p14="http://schemas.microsoft.com/office/powerpoint/2010/main" val="21700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1A414304-2A05-417E-8259-FA2410D82D3D}" type="slidenum">
              <a:rPr lang="de-DE"/>
              <a:pPr>
                <a:defRPr/>
              </a:pPr>
              <a:t>2</a:t>
            </a:fld>
            <a:endParaRPr lang="de-DE"/>
          </a:p>
        </p:txBody>
      </p:sp>
      <p:sp>
        <p:nvSpPr>
          <p:cNvPr id="14339" name="Rectangle 3"/>
          <p:cNvSpPr>
            <a:spLocks noGrp="1" noChangeArrowheads="1"/>
          </p:cNvSpPr>
          <p:nvPr>
            <p:ph type="title"/>
          </p:nvPr>
        </p:nvSpPr>
        <p:spPr>
          <a:xfrm>
            <a:off x="457200" y="-99392"/>
            <a:ext cx="8229600" cy="1143000"/>
          </a:xfrm>
        </p:spPr>
        <p:txBody>
          <a:bodyPr>
            <a:normAutofit/>
          </a:bodyPr>
          <a:lstStyle/>
          <a:p>
            <a:pPr eaLnBrk="1" hangingPunct="1"/>
            <a:r>
              <a:rPr lang="de-DE" altLang="de-DE" sz="3600" dirty="0"/>
              <a:t>Kinematisches Modell</a:t>
            </a:r>
          </a:p>
        </p:txBody>
      </p:sp>
      <p:sp>
        <p:nvSpPr>
          <p:cNvPr id="14340" name="Rectangle 4"/>
          <p:cNvSpPr>
            <a:spLocks noGrp="1" noChangeArrowheads="1"/>
          </p:cNvSpPr>
          <p:nvPr>
            <p:ph type="body" idx="1"/>
          </p:nvPr>
        </p:nvSpPr>
        <p:spPr>
          <a:xfrm>
            <a:off x="228600" y="762000"/>
            <a:ext cx="8467725" cy="5334000"/>
          </a:xfrm>
        </p:spPr>
        <p:txBody>
          <a:bodyPr>
            <a:normAutofit lnSpcReduction="10000"/>
          </a:bodyPr>
          <a:lstStyle/>
          <a:p>
            <a:pPr eaLnBrk="1" hangingPunct="1">
              <a:buFontTx/>
              <a:buNone/>
            </a:pPr>
            <a:r>
              <a:rPr lang="de-DE" altLang="de-DE" b="1" dirty="0"/>
              <a:t>Definition</a:t>
            </a:r>
            <a:endParaRPr lang="de-DE" altLang="de-DE" sz="2000" b="1" dirty="0"/>
          </a:p>
          <a:p>
            <a:pPr eaLnBrk="1" hangingPunct="1">
              <a:buFontTx/>
              <a:buNone/>
            </a:pPr>
            <a:r>
              <a:rPr lang="de-DE" altLang="de-DE" sz="2000" dirty="0"/>
              <a:t>	Das </a:t>
            </a:r>
            <a:r>
              <a:rPr lang="de-DE" altLang="de-DE" sz="2000" b="1" dirty="0"/>
              <a:t>kinematische Modell</a:t>
            </a:r>
            <a:r>
              <a:rPr lang="de-DE" altLang="de-DE" sz="2000" dirty="0"/>
              <a:t> eines Roboters beschreibt die Zusammenhänge zwischen dem Raum der </a:t>
            </a:r>
          </a:p>
          <a:p>
            <a:pPr eaLnBrk="1" hangingPunct="1">
              <a:buFontTx/>
              <a:buNone/>
            </a:pPr>
            <a:r>
              <a:rPr lang="de-DE" altLang="de-DE" sz="2000" dirty="0"/>
              <a:t>		</a:t>
            </a:r>
            <a:r>
              <a:rPr lang="de-DE" altLang="de-DE" sz="2000" i="1" dirty="0"/>
              <a:t>Gelenkwinkel</a:t>
            </a:r>
            <a:r>
              <a:rPr lang="de-DE" altLang="de-DE" sz="2000" dirty="0"/>
              <a:t> (Roboterkoordinaten, Konfigurationsraum) </a:t>
            </a:r>
          </a:p>
          <a:p>
            <a:pPr eaLnBrk="1" hangingPunct="1">
              <a:buFontTx/>
              <a:buNone/>
            </a:pPr>
            <a:r>
              <a:rPr lang="de-DE" altLang="de-DE" sz="2000" dirty="0"/>
              <a:t>	und dem Raum der </a:t>
            </a:r>
          </a:p>
          <a:p>
            <a:pPr lvl="1" eaLnBrk="1" hangingPunct="1">
              <a:buFontTx/>
              <a:buNone/>
            </a:pPr>
            <a:r>
              <a:rPr lang="de-DE" altLang="de-DE" sz="2000" dirty="0"/>
              <a:t>		</a:t>
            </a:r>
            <a:r>
              <a:rPr lang="de-DE" altLang="de-DE" sz="2000" i="1" dirty="0"/>
              <a:t>Lage des Endeffektors</a:t>
            </a:r>
            <a:r>
              <a:rPr lang="de-DE" altLang="de-DE" sz="2000" dirty="0"/>
              <a:t> in Weltkoordinaten </a:t>
            </a:r>
            <a:br>
              <a:rPr lang="de-DE" altLang="de-DE" sz="2000" dirty="0"/>
            </a:br>
            <a:r>
              <a:rPr lang="de-DE" altLang="de-DE" sz="2000" dirty="0"/>
              <a:t>  (Arbeitsraum, Kartesischer Raum)</a:t>
            </a:r>
          </a:p>
          <a:p>
            <a:pPr lvl="1" eaLnBrk="1" hangingPunct="1">
              <a:buFontTx/>
              <a:buNone/>
            </a:pPr>
            <a:endParaRPr lang="de-DE" altLang="de-DE" sz="1600" dirty="0"/>
          </a:p>
          <a:p>
            <a:pPr eaLnBrk="1" hangingPunct="1">
              <a:buFontTx/>
              <a:buNone/>
            </a:pPr>
            <a:r>
              <a:rPr lang="de-DE" altLang="de-DE" b="1" dirty="0"/>
              <a:t>Einsatzbereiche</a:t>
            </a:r>
          </a:p>
          <a:p>
            <a:pPr eaLnBrk="1" hangingPunct="1">
              <a:buFontTx/>
              <a:buNone/>
            </a:pPr>
            <a:endParaRPr lang="de-DE" altLang="de-DE" sz="1000" dirty="0"/>
          </a:p>
          <a:p>
            <a:pPr eaLnBrk="1" hangingPunct="1"/>
            <a:r>
              <a:rPr lang="de-DE" altLang="de-DE" sz="2000" dirty="0"/>
              <a:t>Bestimmung des Zusammenhangs zwischen Gelenkwerten und Stellungen des Roboters</a:t>
            </a:r>
          </a:p>
          <a:p>
            <a:pPr eaLnBrk="1" hangingPunct="1"/>
            <a:r>
              <a:rPr lang="de-DE" altLang="de-DE" sz="2000" dirty="0"/>
              <a:t>Erreichbarkeitsanalyse</a:t>
            </a:r>
          </a:p>
          <a:p>
            <a:pPr eaLnBrk="1" hangingPunct="1"/>
            <a:r>
              <a:rPr lang="de-DE" altLang="de-DE" sz="2000" dirty="0"/>
              <a:t>Relation zwischen Körpern des Roboters (Selbstkollision)</a:t>
            </a:r>
          </a:p>
          <a:p>
            <a:pPr eaLnBrk="1" hangingPunct="1"/>
            <a:r>
              <a:rPr lang="de-DE" altLang="de-DE" sz="2000" dirty="0"/>
              <a:t>Relation zur Umgebung (Kollisionserkennung)</a:t>
            </a:r>
          </a:p>
          <a:p>
            <a:pPr eaLnBrk="1" hangingPunct="1"/>
            <a:endParaRPr lang="de-DE" altLang="de-DE" sz="2000" dirty="0"/>
          </a:p>
          <a:p>
            <a:pPr eaLnBrk="1" hangingPunct="1">
              <a:buFontTx/>
              <a:buNone/>
            </a:pPr>
            <a:endParaRPr lang="de-DE" altLang="de-DE" sz="2000" dirty="0"/>
          </a:p>
        </p:txBody>
      </p:sp>
    </p:spTree>
    <p:extLst>
      <p:ext uri="{BB962C8B-B14F-4D97-AF65-F5344CB8AC3E}">
        <p14:creationId xmlns:p14="http://schemas.microsoft.com/office/powerpoint/2010/main" val="158705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Inhaltsplatzhalter 2"/>
          <p:cNvSpPr>
            <a:spLocks noGrp="1"/>
          </p:cNvSpPr>
          <p:nvPr>
            <p:ph idx="1"/>
          </p:nvPr>
        </p:nvSpPr>
        <p:spPr/>
        <p:txBody>
          <a:bodyPr>
            <a:normAutofit fontScale="70000" lnSpcReduction="20000"/>
          </a:bodyPr>
          <a:lstStyle/>
          <a:p>
            <a:pPr>
              <a:buFontTx/>
              <a:buNone/>
            </a:pPr>
            <a:r>
              <a:rPr lang="de-DE" altLang="de-DE" b="1" dirty="0"/>
              <a:t>Zusammenhang von f und F</a:t>
            </a:r>
          </a:p>
          <a:p>
            <a:r>
              <a:rPr lang="de-DE" altLang="de-DE" dirty="0"/>
              <a:t>F </a:t>
            </a:r>
            <a:r>
              <a:rPr lang="de-DE" altLang="de-DE" dirty="0">
                <a:cs typeface="Arial" pitchFamily="34" charset="0"/>
              </a:rPr>
              <a:t>≥</a:t>
            </a:r>
            <a:r>
              <a:rPr lang="de-DE" altLang="de-DE" dirty="0"/>
              <a:t> f </a:t>
            </a:r>
          </a:p>
          <a:p>
            <a:r>
              <a:rPr lang="de-DE" altLang="de-DE" dirty="0"/>
              <a:t>Beispiele:</a:t>
            </a:r>
          </a:p>
          <a:p>
            <a:pPr lvl="1"/>
            <a:r>
              <a:rPr lang="de-DE" altLang="de-DE" dirty="0"/>
              <a:t>Freiheitsgrad f eines 7-achsigen Roboters ist 6,</a:t>
            </a:r>
            <a:br>
              <a:rPr lang="de-DE" altLang="de-DE" dirty="0"/>
            </a:br>
            <a:r>
              <a:rPr lang="de-DE" altLang="de-DE" dirty="0"/>
              <a:t>Bewegungsfreiheitsgrad F ist 7</a:t>
            </a:r>
          </a:p>
          <a:p>
            <a:pPr lvl="1"/>
            <a:r>
              <a:rPr lang="de-DE" altLang="de-DE" dirty="0"/>
              <a:t>Freiheitsgrad f einer menschlichen Hand ist 6,</a:t>
            </a:r>
            <a:br>
              <a:rPr lang="de-DE" altLang="de-DE" dirty="0"/>
            </a:br>
            <a:r>
              <a:rPr lang="de-DE" altLang="de-DE" dirty="0"/>
              <a:t>Bewegungsfreiheitsgrad F ist 22</a:t>
            </a:r>
          </a:p>
          <a:p>
            <a:r>
              <a:rPr lang="de-DE" altLang="de-DE" dirty="0"/>
              <a:t>Um einen Freiheitsgrad f = 6 für den Effektor eines Roboters</a:t>
            </a:r>
            <a:br>
              <a:rPr lang="de-DE" altLang="de-DE" dirty="0"/>
            </a:br>
            <a:r>
              <a:rPr lang="de-DE" altLang="de-DE" dirty="0"/>
              <a:t>zu erreichen, sind mindestens F = 6 Bewegungsachsen</a:t>
            </a:r>
            <a:br>
              <a:rPr lang="de-DE" altLang="de-DE" dirty="0"/>
            </a:br>
            <a:r>
              <a:rPr lang="de-DE" altLang="de-DE" dirty="0"/>
              <a:t>nötig</a:t>
            </a:r>
          </a:p>
          <a:p>
            <a:endParaRPr lang="de-DE" altLang="de-DE" dirty="0"/>
          </a:p>
          <a:p>
            <a:r>
              <a:rPr lang="de-DE" altLang="de-DE" dirty="0"/>
              <a:t>Englisch: DOF (</a:t>
            </a:r>
            <a:r>
              <a:rPr lang="de-DE" altLang="de-DE" dirty="0" err="1"/>
              <a:t>degrees</a:t>
            </a:r>
            <a:r>
              <a:rPr lang="de-DE" altLang="de-DE" dirty="0"/>
              <a:t> </a:t>
            </a:r>
            <a:r>
              <a:rPr lang="de-DE" altLang="de-DE" dirty="0" err="1"/>
              <a:t>of</a:t>
            </a:r>
            <a:r>
              <a:rPr lang="de-DE" altLang="de-DE" dirty="0"/>
              <a:t> </a:t>
            </a:r>
            <a:r>
              <a:rPr lang="de-DE" altLang="de-DE" dirty="0" err="1"/>
              <a:t>freedom</a:t>
            </a:r>
            <a:r>
              <a:rPr lang="de-DE" altLang="de-DE" dirty="0"/>
              <a:t>, Bewegungsfreiheitsgrad)</a:t>
            </a:r>
          </a:p>
        </p:txBody>
      </p:sp>
      <p:sp>
        <p:nvSpPr>
          <p:cNvPr id="44035"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43C81028-B262-4D41-AEF9-AD519446E5C7}" type="slidenum">
              <a:rPr lang="de-DE" altLang="de-DE">
                <a:latin typeface="Arial" pitchFamily="34" charset="0"/>
              </a:rPr>
              <a:pPr/>
              <a:t>20</a:t>
            </a:fld>
            <a:endParaRPr lang="de-DE" altLang="de-DE">
              <a:latin typeface="Arial" pitchFamily="34" charset="0"/>
            </a:endParaRPr>
          </a:p>
        </p:txBody>
      </p:sp>
      <p:sp>
        <p:nvSpPr>
          <p:cNvPr id="44036" name="Titel 1"/>
          <p:cNvSpPr>
            <a:spLocks noGrp="1"/>
          </p:cNvSpPr>
          <p:nvPr>
            <p:ph type="title"/>
          </p:nvPr>
        </p:nvSpPr>
        <p:spPr/>
        <p:txBody>
          <a:bodyPr/>
          <a:lstStyle/>
          <a:p>
            <a:r>
              <a:rPr lang="de-DE" altLang="de-DE" sz="2800"/>
              <a:t>Objekte und Objektlagen im euklid. 3D-Raum</a:t>
            </a:r>
          </a:p>
        </p:txBody>
      </p:sp>
    </p:spTree>
    <p:extLst>
      <p:ext uri="{BB962C8B-B14F-4D97-AF65-F5344CB8AC3E}">
        <p14:creationId xmlns:p14="http://schemas.microsoft.com/office/powerpoint/2010/main" val="19846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de-DE" altLang="de-DE" sz="2800"/>
              <a:t>Orientierungsbeschreibung mit 3x3-Matrix</a:t>
            </a:r>
          </a:p>
        </p:txBody>
      </p:sp>
      <p:sp>
        <p:nvSpPr>
          <p:cNvPr id="46083" name="Inhaltsplatzhalter 2"/>
          <p:cNvSpPr>
            <a:spLocks noGrp="1"/>
          </p:cNvSpPr>
          <p:nvPr>
            <p:ph idx="1"/>
          </p:nvPr>
        </p:nvSpPr>
        <p:spPr/>
        <p:txBody>
          <a:bodyPr>
            <a:normAutofit/>
          </a:bodyPr>
          <a:lstStyle/>
          <a:p>
            <a:r>
              <a:rPr lang="de-DE" altLang="de-DE" sz="2000" dirty="0"/>
              <a:t>Jede beliebige Orientierung eines starren Körpers im 3-dim., euklidischen Raum ist erreichbar durch 3 Rotationen um geeignete  Achsen. Jede Rotation um eine Achse kann durch eine 3x3 Rotationsmatrix dargestellt werden.</a:t>
            </a:r>
          </a:p>
          <a:p>
            <a:pPr>
              <a:lnSpc>
                <a:spcPct val="90000"/>
              </a:lnSpc>
            </a:pPr>
            <a:r>
              <a:rPr lang="de-DE" altLang="de-DE" sz="2000" dirty="0"/>
              <a:t>Beispiel:</a:t>
            </a:r>
          </a:p>
          <a:p>
            <a:pPr lvl="1"/>
            <a:r>
              <a:rPr lang="de-DE" altLang="de-DE" sz="1400" dirty="0"/>
              <a:t>Rotation eines Punkts P um die </a:t>
            </a:r>
            <a:br>
              <a:rPr lang="de-DE" altLang="de-DE" sz="1400" dirty="0"/>
            </a:br>
            <a:r>
              <a:rPr lang="de-DE" altLang="de-DE" sz="1400" dirty="0"/>
              <a:t>z-Achse des zugrundeliegenden </a:t>
            </a:r>
            <a:br>
              <a:rPr lang="de-DE" altLang="de-DE" sz="1400" dirty="0"/>
            </a:br>
            <a:r>
              <a:rPr lang="de-DE" altLang="de-DE" sz="1400" dirty="0"/>
              <a:t>Koordinatensystems:</a:t>
            </a:r>
          </a:p>
          <a:p>
            <a:endParaRPr lang="de-DE" altLang="de-DE" sz="2000" dirty="0"/>
          </a:p>
        </p:txBody>
      </p:sp>
      <p:sp>
        <p:nvSpPr>
          <p:cNvPr id="46084"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3266055B-7A9B-44B3-A4AC-8D9C6523216B}" type="slidenum">
              <a:rPr lang="de-DE" altLang="de-DE">
                <a:latin typeface="Arial" pitchFamily="34" charset="0"/>
              </a:rPr>
              <a:pPr/>
              <a:t>21</a:t>
            </a:fld>
            <a:endParaRPr lang="de-DE" altLang="de-DE">
              <a:latin typeface="Arial" pitchFamily="34" charset="0"/>
            </a:endParaRPr>
          </a:p>
        </p:txBody>
      </p:sp>
      <p:pic>
        <p:nvPicPr>
          <p:cNvPr id="46085" name="Picture 189" descr="RotationUmZId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250" y="3929063"/>
            <a:ext cx="61595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942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A3E8E8BD-A4BC-47CF-8C02-74285230D19E}" type="slidenum">
              <a:rPr lang="de-DE" altLang="de-DE">
                <a:latin typeface="Arial" pitchFamily="34" charset="0"/>
              </a:rPr>
              <a:pPr/>
              <a:t>22</a:t>
            </a:fld>
            <a:endParaRPr lang="de-DE" altLang="de-DE">
              <a:latin typeface="Arial" pitchFamily="34" charset="0"/>
            </a:endParaRPr>
          </a:p>
        </p:txBody>
      </p:sp>
      <p:sp>
        <p:nvSpPr>
          <p:cNvPr id="48132" name="Titel 1"/>
          <p:cNvSpPr>
            <a:spLocks noGrp="1"/>
          </p:cNvSpPr>
          <p:nvPr>
            <p:ph type="title"/>
          </p:nvPr>
        </p:nvSpPr>
        <p:spPr/>
        <p:txBody>
          <a:bodyPr/>
          <a:lstStyle/>
          <a:p>
            <a:r>
              <a:rPr lang="de-DE" altLang="de-DE" sz="2800"/>
              <a:t>Orientierungsbeschreibung mit 3x3-Matrix</a:t>
            </a:r>
          </a:p>
        </p:txBody>
      </p:sp>
      <p:pic>
        <p:nvPicPr>
          <p:cNvPr id="4" name="Grafik 3">
            <a:extLst>
              <a:ext uri="{FF2B5EF4-FFF2-40B4-BE49-F238E27FC236}">
                <a16:creationId xmlns:a16="http://schemas.microsoft.com/office/drawing/2014/main" id="{BF864F3A-A392-468E-AAA7-AC7713B3A9B5}"/>
              </a:ext>
            </a:extLst>
          </p:cNvPr>
          <p:cNvPicPr>
            <a:picLocks noChangeAspect="1"/>
          </p:cNvPicPr>
          <p:nvPr/>
        </p:nvPicPr>
        <p:blipFill>
          <a:blip r:embed="rId3"/>
          <a:stretch>
            <a:fillRect/>
          </a:stretch>
        </p:blipFill>
        <p:spPr>
          <a:xfrm>
            <a:off x="539552" y="1196752"/>
            <a:ext cx="8248650" cy="2009775"/>
          </a:xfrm>
          <a:prstGeom prst="rect">
            <a:avLst/>
          </a:prstGeom>
        </p:spPr>
      </p:pic>
    </p:spTree>
    <p:extLst>
      <p:ext uri="{BB962C8B-B14F-4D97-AF65-F5344CB8AC3E}">
        <p14:creationId xmlns:p14="http://schemas.microsoft.com/office/powerpoint/2010/main" val="1606101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Inhaltsplatzhalter 2"/>
          <p:cNvSpPr>
            <a:spLocks noGrp="1"/>
          </p:cNvSpPr>
          <p:nvPr>
            <p:ph idx="1"/>
          </p:nvPr>
        </p:nvSpPr>
        <p:spPr/>
        <p:txBody>
          <a:bodyPr>
            <a:normAutofit fontScale="85000" lnSpcReduction="20000"/>
          </a:bodyPr>
          <a:lstStyle/>
          <a:p>
            <a:pPr>
              <a:buFontTx/>
              <a:buNone/>
            </a:pPr>
            <a:endParaRPr lang="de-DE" altLang="de-DE"/>
          </a:p>
          <a:p>
            <a:pPr>
              <a:buFontTx/>
              <a:buNone/>
            </a:pPr>
            <a:endParaRPr lang="de-DE" altLang="de-DE"/>
          </a:p>
          <a:p>
            <a:pPr>
              <a:buFontTx/>
              <a:buNone/>
            </a:pPr>
            <a:endParaRPr lang="de-DE" altLang="de-DE"/>
          </a:p>
          <a:p>
            <a:pPr>
              <a:buFontTx/>
              <a:buNone/>
            </a:pPr>
            <a:endParaRPr lang="de-DE" altLang="de-DE"/>
          </a:p>
          <a:p>
            <a:pPr>
              <a:buFontTx/>
              <a:buNone/>
            </a:pPr>
            <a:endParaRPr lang="de-DE" altLang="de-DE"/>
          </a:p>
          <a:p>
            <a:pPr>
              <a:spcAft>
                <a:spcPts val="600"/>
              </a:spcAft>
              <a:buFontTx/>
              <a:buNone/>
            </a:pPr>
            <a:endParaRPr lang="de-DE" altLang="de-DE"/>
          </a:p>
          <a:p>
            <a:pPr>
              <a:spcAft>
                <a:spcPts val="1200"/>
              </a:spcAft>
              <a:buFontTx/>
              <a:buNone/>
            </a:pPr>
            <a:r>
              <a:rPr lang="de-DE" altLang="de-DE" sz="2000"/>
              <a:t>Es gilt (1):</a:t>
            </a:r>
          </a:p>
          <a:p>
            <a:pPr>
              <a:spcAft>
                <a:spcPts val="600"/>
              </a:spcAft>
              <a:buFontTx/>
              <a:buNone/>
            </a:pPr>
            <a:r>
              <a:rPr lang="de-DE" altLang="de-DE" sz="2000"/>
              <a:t>Additionstheorem (2):</a:t>
            </a:r>
          </a:p>
          <a:p>
            <a:pPr>
              <a:spcAft>
                <a:spcPts val="2400"/>
              </a:spcAft>
              <a:buFontTx/>
              <a:buNone/>
            </a:pPr>
            <a:endParaRPr lang="de-DE" altLang="de-DE"/>
          </a:p>
          <a:p>
            <a:pPr>
              <a:spcBef>
                <a:spcPct val="0"/>
              </a:spcBef>
              <a:buFontTx/>
              <a:buNone/>
            </a:pPr>
            <a:r>
              <a:rPr lang="de-DE" altLang="de-DE" sz="2000"/>
              <a:t>Ausmultiplizieren von (2) und Einsetzen von (1) in (2)</a:t>
            </a:r>
          </a:p>
          <a:p>
            <a:endParaRPr lang="de-DE" altLang="de-DE"/>
          </a:p>
        </p:txBody>
      </p:sp>
      <p:sp>
        <p:nvSpPr>
          <p:cNvPr id="50179"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3D968D73-D79C-404A-BA60-AD206C7E693A}" type="slidenum">
              <a:rPr lang="de-DE" altLang="de-DE">
                <a:latin typeface="Arial" pitchFamily="34" charset="0"/>
              </a:rPr>
              <a:pPr/>
              <a:t>23</a:t>
            </a:fld>
            <a:endParaRPr lang="de-DE" altLang="de-DE">
              <a:latin typeface="Arial" pitchFamily="34" charset="0"/>
            </a:endParaRPr>
          </a:p>
        </p:txBody>
      </p:sp>
      <p:pic>
        <p:nvPicPr>
          <p:cNvPr id="50181" name="Picture 4" descr="Gleichung6"/>
          <p:cNvPicPr>
            <a:picLocks noChangeAspect="1" noChangeArrowheads="1"/>
          </p:cNvPicPr>
          <p:nvPr/>
        </p:nvPicPr>
        <p:blipFill>
          <a:blip r:embed="rId3" cstate="print">
            <a:grayscl/>
            <a:biLevel thresh="50000"/>
            <a:extLst>
              <a:ext uri="{28A0092B-C50C-407E-A947-70E740481C1C}">
                <a14:useLocalDpi xmlns:a14="http://schemas.microsoft.com/office/drawing/2010/main" val="0"/>
              </a:ext>
            </a:extLst>
          </a:blip>
          <a:srcRect/>
          <a:stretch>
            <a:fillRect/>
          </a:stretch>
        </p:blipFill>
        <p:spPr bwMode="auto">
          <a:xfrm>
            <a:off x="1905000" y="3352800"/>
            <a:ext cx="35845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5" descr="Gleichung7"/>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2627784" y="4365104"/>
            <a:ext cx="4978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6" descr="ResultatRotationUmZ"/>
          <p:cNvPicPr>
            <a:picLocks noChangeAspect="1" noChangeArrowheads="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3563888" y="5894833"/>
            <a:ext cx="275748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itel 1"/>
          <p:cNvSpPr>
            <a:spLocks noGrp="1"/>
          </p:cNvSpPr>
          <p:nvPr>
            <p:ph type="title"/>
          </p:nvPr>
        </p:nvSpPr>
        <p:spPr/>
        <p:txBody>
          <a:bodyPr/>
          <a:lstStyle/>
          <a:p>
            <a:r>
              <a:rPr lang="de-DE" altLang="de-DE" sz="2800"/>
              <a:t>Orientierungsbeschreibung mit 3x3-Matrix</a:t>
            </a:r>
          </a:p>
        </p:txBody>
      </p:sp>
      <p:pic>
        <p:nvPicPr>
          <p:cNvPr id="3" name="Grafik 2">
            <a:extLst>
              <a:ext uri="{FF2B5EF4-FFF2-40B4-BE49-F238E27FC236}">
                <a16:creationId xmlns:a16="http://schemas.microsoft.com/office/drawing/2014/main" id="{657DA29F-CCC3-4A5D-B3C4-4BD0F7EE1E42}"/>
              </a:ext>
            </a:extLst>
          </p:cNvPr>
          <p:cNvPicPr>
            <a:picLocks noChangeAspect="1"/>
          </p:cNvPicPr>
          <p:nvPr/>
        </p:nvPicPr>
        <p:blipFill>
          <a:blip r:embed="rId6"/>
          <a:stretch>
            <a:fillRect/>
          </a:stretch>
        </p:blipFill>
        <p:spPr>
          <a:xfrm>
            <a:off x="438150" y="1241970"/>
            <a:ext cx="8248650" cy="2009775"/>
          </a:xfrm>
          <a:prstGeom prst="rect">
            <a:avLst/>
          </a:prstGeom>
        </p:spPr>
      </p:pic>
    </p:spTree>
    <p:extLst>
      <p:ext uri="{BB962C8B-B14F-4D97-AF65-F5344CB8AC3E}">
        <p14:creationId xmlns:p14="http://schemas.microsoft.com/office/powerpoint/2010/main" val="196560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Inhaltsplatzhalter 2"/>
          <p:cNvSpPr>
            <a:spLocks noGrp="1"/>
          </p:cNvSpPr>
          <p:nvPr>
            <p:ph idx="1"/>
          </p:nvPr>
        </p:nvSpPr>
        <p:spPr>
          <a:xfrm>
            <a:off x="457200" y="1484784"/>
            <a:ext cx="8229600" cy="4525963"/>
          </a:xfrm>
        </p:spPr>
        <p:txBody>
          <a:bodyPr>
            <a:normAutofit/>
          </a:bodyPr>
          <a:lstStyle/>
          <a:p>
            <a:pPr>
              <a:lnSpc>
                <a:spcPct val="80000"/>
              </a:lnSpc>
              <a:tabLst>
                <a:tab pos="1050925" algn="l"/>
              </a:tabLst>
            </a:pPr>
            <a:r>
              <a:rPr lang="de-DE" altLang="de-DE" sz="2400" dirty="0"/>
              <a:t>Bei einer Drehung um einen Winkel  um die z-Achse gilt:</a:t>
            </a:r>
          </a:p>
          <a:p>
            <a:pPr marL="901700" lvl="1" indent="-444500">
              <a:spcAft>
                <a:spcPts val="1800"/>
              </a:spcAft>
              <a:tabLst>
                <a:tab pos="1050925" algn="l"/>
              </a:tabLst>
            </a:pPr>
            <a:r>
              <a:rPr lang="de-DE" altLang="de-DE" sz="1600" dirty="0"/>
              <a:t>Ein Punkt P mit den Koordinaten (</a:t>
            </a:r>
            <a:r>
              <a:rPr lang="de-DE" altLang="de-DE" sz="1600" dirty="0" err="1"/>
              <a:t>x,y,z</a:t>
            </a:r>
            <a:r>
              <a:rPr lang="de-DE" altLang="de-DE" sz="1600" dirty="0"/>
              <a:t>)</a:t>
            </a:r>
            <a:r>
              <a:rPr lang="de-DE" altLang="de-DE" sz="1600" baseline="30000" dirty="0"/>
              <a:t>T</a:t>
            </a:r>
            <a:r>
              <a:rPr lang="de-DE" altLang="de-DE" sz="1600" dirty="0"/>
              <a:t> geht über in</a:t>
            </a:r>
            <a:br>
              <a:rPr lang="de-DE" altLang="de-DE" sz="1600" dirty="0"/>
            </a:br>
            <a:r>
              <a:rPr lang="de-DE" altLang="de-DE" sz="1600" dirty="0"/>
              <a:t>den Punkt P‘</a:t>
            </a:r>
            <a:r>
              <a:rPr lang="de-DE" altLang="de-DE" sz="1600" dirty="0">
                <a:latin typeface="Symbol" pitchFamily="18" charset="2"/>
              </a:rPr>
              <a:t> </a:t>
            </a:r>
            <a:r>
              <a:rPr lang="de-DE" altLang="de-DE" sz="1600" dirty="0"/>
              <a:t>mit den Koordinaten (</a:t>
            </a:r>
            <a:r>
              <a:rPr lang="de-DE" altLang="de-DE" sz="1600" dirty="0" err="1"/>
              <a:t>x‘,y‘,z</a:t>
            </a:r>
            <a:r>
              <a:rPr lang="de-DE" altLang="de-DE" sz="1600" dirty="0"/>
              <a:t>‘)</a:t>
            </a:r>
            <a:r>
              <a:rPr lang="de-DE" altLang="de-DE" sz="1600" baseline="30000" dirty="0"/>
              <a:t>T</a:t>
            </a:r>
            <a:r>
              <a:rPr lang="de-DE" altLang="de-DE" sz="1600" dirty="0"/>
              <a:t> mit:</a:t>
            </a:r>
          </a:p>
          <a:p>
            <a:pPr marL="901700" lvl="1" indent="-444500">
              <a:spcAft>
                <a:spcPts val="600"/>
              </a:spcAft>
              <a:buFontTx/>
              <a:buNone/>
              <a:tabLst>
                <a:tab pos="1050925" algn="l"/>
              </a:tabLst>
            </a:pPr>
            <a:endParaRPr lang="de-DE" altLang="de-DE" sz="2000" dirty="0"/>
          </a:p>
          <a:p>
            <a:pPr marL="901700" lvl="1" indent="-444500">
              <a:spcAft>
                <a:spcPts val="600"/>
              </a:spcAft>
              <a:tabLst>
                <a:tab pos="1050925" algn="l"/>
              </a:tabLst>
            </a:pPr>
            <a:endParaRPr lang="de-DE" altLang="de-DE" sz="2000" dirty="0"/>
          </a:p>
          <a:p>
            <a:pPr marL="901700" lvl="1" indent="-444500">
              <a:lnSpc>
                <a:spcPct val="80000"/>
              </a:lnSpc>
              <a:buFontTx/>
              <a:buNone/>
              <a:tabLst>
                <a:tab pos="1050925" algn="l"/>
              </a:tabLst>
            </a:pPr>
            <a:r>
              <a:rPr lang="de-DE" altLang="de-DE" sz="2000" dirty="0"/>
              <a:t>		</a:t>
            </a:r>
          </a:p>
          <a:p>
            <a:pPr marL="901700" lvl="1" indent="-444500">
              <a:lnSpc>
                <a:spcPct val="80000"/>
              </a:lnSpc>
              <a:spcAft>
                <a:spcPts val="1200"/>
              </a:spcAft>
              <a:tabLst>
                <a:tab pos="1050925" algn="l"/>
              </a:tabLst>
            </a:pPr>
            <a:r>
              <a:rPr lang="de-DE" altLang="de-DE" sz="1600" dirty="0"/>
              <a:t>z-Koordinate bleibt fest, da die Drehachse die z-Achse ist</a:t>
            </a:r>
          </a:p>
          <a:p>
            <a:pPr>
              <a:lnSpc>
                <a:spcPct val="80000"/>
              </a:lnSpc>
              <a:tabLst>
                <a:tab pos="1050925" algn="l"/>
              </a:tabLst>
            </a:pPr>
            <a:r>
              <a:rPr lang="de-DE" altLang="de-DE" sz="2400" dirty="0"/>
              <a:t>Schreibweise in Matrixform:</a:t>
            </a:r>
          </a:p>
        </p:txBody>
      </p:sp>
      <p:sp>
        <p:nvSpPr>
          <p:cNvPr id="52227" name="Foliennummernplatzhalt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29652A19-BE82-4D55-B694-E458A7E1B280}" type="slidenum">
              <a:rPr lang="de-DE" altLang="de-DE">
                <a:latin typeface="Arial" pitchFamily="34" charset="0"/>
              </a:rPr>
              <a:pPr/>
              <a:t>24</a:t>
            </a:fld>
            <a:endParaRPr lang="de-DE" altLang="de-DE">
              <a:latin typeface="Arial" pitchFamily="34" charset="0"/>
            </a:endParaRPr>
          </a:p>
        </p:txBody>
      </p:sp>
      <p:pic>
        <p:nvPicPr>
          <p:cNvPr id="52228" name="Picture 8" descr="Rotation_z_gleichung"/>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938213" y="5158382"/>
            <a:ext cx="726598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itel 1"/>
          <p:cNvSpPr>
            <a:spLocks noGrp="1"/>
          </p:cNvSpPr>
          <p:nvPr>
            <p:ph type="title"/>
          </p:nvPr>
        </p:nvSpPr>
        <p:spPr/>
        <p:txBody>
          <a:bodyPr/>
          <a:lstStyle/>
          <a:p>
            <a:r>
              <a:rPr lang="de-DE" altLang="de-DE" sz="2800"/>
              <a:t>Orientierungsbeschreibung mit 3x3-Matrix</a:t>
            </a:r>
          </a:p>
        </p:txBody>
      </p:sp>
      <p:pic>
        <p:nvPicPr>
          <p:cNvPr id="52230" name="Bild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3406" y="2420888"/>
            <a:ext cx="2895600"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97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 Gelenkwinkelraum</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060848"/>
            <a:ext cx="4248472" cy="4141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28BBB59F-B22A-40AB-B9C5-FB2A98B56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077" y="1556792"/>
            <a:ext cx="463992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8912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Beispiel Gelenkwinkelraum</a:t>
            </a:r>
            <a:endParaRPr lang="de-DE"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916832"/>
            <a:ext cx="4499992" cy="428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74" y="1916832"/>
            <a:ext cx="4222623"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63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p:txBody>
          <a:bodyPr/>
          <a:lstStyle/>
          <a:p>
            <a:r>
              <a:rPr lang="de-DE" altLang="de-DE" dirty="0"/>
              <a:t>Übersicht</a:t>
            </a:r>
          </a:p>
        </p:txBody>
      </p:sp>
      <p:sp>
        <p:nvSpPr>
          <p:cNvPr id="17411" name="Inhaltsplatzhalter 2"/>
          <p:cNvSpPr>
            <a:spLocks noGrp="1"/>
          </p:cNvSpPr>
          <p:nvPr>
            <p:ph sz="half" idx="1"/>
          </p:nvPr>
        </p:nvSpPr>
        <p:spPr>
          <a:xfrm>
            <a:off x="457200" y="1343744"/>
            <a:ext cx="5791200" cy="5181600"/>
          </a:xfrm>
        </p:spPr>
        <p:txBody>
          <a:bodyPr/>
          <a:lstStyle/>
          <a:p>
            <a:r>
              <a:rPr lang="de-DE" altLang="de-DE" sz="2400" b="1" dirty="0"/>
              <a:t>Ziel:</a:t>
            </a:r>
            <a:r>
              <a:rPr lang="de-DE" altLang="de-DE" sz="2400" dirty="0"/>
              <a:t> Bewegen der Arme</a:t>
            </a:r>
          </a:p>
          <a:p>
            <a:r>
              <a:rPr lang="de-DE" altLang="de-DE" sz="2400" b="1" dirty="0"/>
              <a:t>Kinematik </a:t>
            </a:r>
            <a:r>
              <a:rPr lang="de-DE" altLang="de-DE" sz="2400" dirty="0"/>
              <a:t>ist die Lehre der geom.</a:t>
            </a:r>
            <a:br>
              <a:rPr lang="de-DE" altLang="de-DE" sz="2400" dirty="0"/>
            </a:br>
            <a:r>
              <a:rPr lang="de-DE" altLang="de-DE" sz="2400" dirty="0"/>
              <a:t>und </a:t>
            </a:r>
            <a:r>
              <a:rPr lang="de-DE" altLang="de-DE" sz="2400" dirty="0" err="1"/>
              <a:t>analyt</a:t>
            </a:r>
            <a:r>
              <a:rPr lang="de-DE" altLang="de-DE" sz="2400" dirty="0"/>
              <a:t>. Beschreibung der</a:t>
            </a:r>
            <a:br>
              <a:rPr lang="de-DE" altLang="de-DE" sz="2400" dirty="0"/>
            </a:br>
            <a:r>
              <a:rPr lang="de-DE" altLang="de-DE" sz="2400" dirty="0"/>
              <a:t>Bewegungszustände mechanischer</a:t>
            </a:r>
            <a:br>
              <a:rPr lang="de-DE" altLang="de-DE" sz="2400" dirty="0"/>
            </a:br>
            <a:r>
              <a:rPr lang="de-DE" altLang="de-DE" sz="2400" dirty="0"/>
              <a:t>Systeme.</a:t>
            </a:r>
          </a:p>
          <a:p>
            <a:r>
              <a:rPr lang="de-DE" altLang="de-DE" sz="2400" dirty="0"/>
              <a:t>Problem 1: Lokalisierung des TCP</a:t>
            </a:r>
          </a:p>
          <a:p>
            <a:pPr lvl="1"/>
            <a:r>
              <a:rPr lang="de-DE" altLang="de-DE" dirty="0"/>
              <a:t>Direktes kinematisches Problem</a:t>
            </a:r>
          </a:p>
          <a:p>
            <a:r>
              <a:rPr lang="de-DE" altLang="de-DE" sz="2400" dirty="0"/>
              <a:t>Problem 2: Positionierung des TCP</a:t>
            </a:r>
          </a:p>
          <a:p>
            <a:pPr lvl="1"/>
            <a:r>
              <a:rPr lang="de-DE" altLang="de-DE" dirty="0"/>
              <a:t>Inverses kinematisches Problem</a:t>
            </a:r>
          </a:p>
          <a:p>
            <a:pPr lvl="1"/>
            <a:r>
              <a:rPr lang="de-DE" altLang="de-DE" dirty="0"/>
              <a:t>Bahnplanung </a:t>
            </a:r>
          </a:p>
        </p:txBody>
      </p:sp>
      <p:sp>
        <p:nvSpPr>
          <p:cNvPr id="17412" name="Foliennummernplatzhalt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180A2DC7-FEE7-4AC9-854B-87EDA9C2D4CF}" type="slidenum">
              <a:rPr lang="de-DE" altLang="de-DE">
                <a:latin typeface="Arial" pitchFamily="34" charset="0"/>
              </a:rPr>
              <a:pPr/>
              <a:t>5</a:t>
            </a:fld>
            <a:endParaRPr lang="de-DE" altLang="de-DE">
              <a:latin typeface="Arial" pitchFamily="34" charset="0"/>
            </a:endParaRPr>
          </a:p>
        </p:txBody>
      </p:sp>
      <p:pic>
        <p:nvPicPr>
          <p:cNvPr id="17413" name="Bild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219200"/>
            <a:ext cx="30734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21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3"/>
          <p:cNvSpPr>
            <a:spLocks noGrp="1"/>
          </p:cNvSpPr>
          <p:nvPr>
            <p:ph type="sldNum" sz="quarter" idx="10"/>
          </p:nvPr>
        </p:nvSpPr>
        <p:spPr/>
        <p:txBody>
          <a:bodyPr/>
          <a:lstStyle/>
          <a:p>
            <a:pPr>
              <a:defRPr/>
            </a:pPr>
            <a:fld id="{13162D54-C925-44C1-9451-F73919CAD970}" type="slidenum">
              <a:rPr lang="de-DE"/>
              <a:pPr>
                <a:defRPr/>
              </a:pPr>
              <a:t>6</a:t>
            </a:fld>
            <a:endParaRPr lang="de-DE"/>
          </a:p>
        </p:txBody>
      </p:sp>
      <p:pic>
        <p:nvPicPr>
          <p:cNvPr id="16387" name="Picture 6" descr="Armar3 Kop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1216025"/>
            <a:ext cx="3954462"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A50021"/>
                </a:solidFill>
                <a:miter lim="800000"/>
                <a:headEnd/>
                <a:tailEnd/>
              </a14:hiddenLine>
            </a:ext>
          </a:extLst>
        </p:spPr>
      </p:pic>
      <p:sp>
        <p:nvSpPr>
          <p:cNvPr id="337924" name="AutoShape 4"/>
          <p:cNvSpPr>
            <a:spLocks noChangeArrowheads="1"/>
          </p:cNvSpPr>
          <p:nvPr/>
        </p:nvSpPr>
        <p:spPr bwMode="auto">
          <a:xfrm>
            <a:off x="2503488" y="1477963"/>
            <a:ext cx="2833687" cy="1011237"/>
          </a:xfrm>
          <a:prstGeom prst="cloudCallout">
            <a:avLst>
              <a:gd name="adj1" fmla="val 124736"/>
              <a:gd name="adj2" fmla="val -6114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196850" indent="-196850">
              <a:defRPr sz="2400">
                <a:solidFill>
                  <a:srgbClr val="000099"/>
                </a:solidFill>
                <a:latin typeface="Tahoma" pitchFamily="34" charset="0"/>
                <a:ea typeface="Osaka"/>
                <a:cs typeface="Osaka"/>
              </a:defRPr>
            </a:lvl1pPr>
            <a:lvl2pPr marL="742950" indent="-285750">
              <a:defRPr sz="2400">
                <a:solidFill>
                  <a:srgbClr val="000099"/>
                </a:solidFill>
                <a:latin typeface="Tahoma" pitchFamily="34" charset="0"/>
                <a:ea typeface="Osaka"/>
                <a:cs typeface="Osaka"/>
              </a:defRPr>
            </a:lvl2pPr>
            <a:lvl3pPr marL="1143000" indent="-228600">
              <a:defRPr sz="2400">
                <a:solidFill>
                  <a:srgbClr val="000099"/>
                </a:solidFill>
                <a:latin typeface="Tahoma" pitchFamily="34" charset="0"/>
                <a:ea typeface="Osaka"/>
                <a:cs typeface="Osaka"/>
              </a:defRPr>
            </a:lvl3pPr>
            <a:lvl4pPr marL="1600200" indent="-228600">
              <a:defRPr sz="2400">
                <a:solidFill>
                  <a:srgbClr val="000099"/>
                </a:solidFill>
                <a:latin typeface="Tahoma" pitchFamily="34" charset="0"/>
                <a:ea typeface="Osaka"/>
                <a:cs typeface="Osaka"/>
              </a:defRPr>
            </a:lvl4pPr>
            <a:lvl5pPr marL="2057400" indent="-228600">
              <a:defRPr sz="2400">
                <a:solidFill>
                  <a:srgbClr val="000099"/>
                </a:solidFill>
                <a:latin typeface="Tahoma" pitchFamily="34" charset="0"/>
                <a:ea typeface="Osaka"/>
                <a:cs typeface="Osaka"/>
              </a:defRPr>
            </a:lvl5pPr>
            <a:lvl6pPr marL="25146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6pPr>
            <a:lvl7pPr marL="29718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7pPr>
            <a:lvl8pPr marL="34290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8pPr>
            <a:lvl9pPr marL="38862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9pPr>
          </a:lstStyle>
          <a:p>
            <a:pPr algn="ctr">
              <a:spcBef>
                <a:spcPct val="0"/>
              </a:spcBef>
              <a:buSzTx/>
              <a:buFontTx/>
              <a:buNone/>
            </a:pPr>
            <a:r>
              <a:rPr lang="de-DE" altLang="he-IL" sz="2000">
                <a:solidFill>
                  <a:schemeClr val="tx1"/>
                </a:solidFill>
                <a:latin typeface="Comic Sans MS" pitchFamily="66" charset="0"/>
                <a:cs typeface="Times New Roman (Hebrew)" pitchFamily="26" charset="-79"/>
              </a:rPr>
              <a:t>Wo ist meine Hand?</a:t>
            </a:r>
          </a:p>
          <a:p>
            <a:pPr algn="ctr">
              <a:buFont typeface="Wingdings" pitchFamily="2" charset="2"/>
              <a:buChar char="Ø"/>
            </a:pPr>
            <a:endParaRPr lang="de-DE" altLang="de-DE" sz="2000"/>
          </a:p>
        </p:txBody>
      </p:sp>
      <p:sp>
        <p:nvSpPr>
          <p:cNvPr id="337925" name="AutoShape 5"/>
          <p:cNvSpPr>
            <a:spLocks noChangeArrowheads="1"/>
          </p:cNvSpPr>
          <p:nvPr/>
        </p:nvSpPr>
        <p:spPr bwMode="auto">
          <a:xfrm>
            <a:off x="1165225" y="4545013"/>
            <a:ext cx="3624263" cy="1173162"/>
          </a:xfrm>
          <a:prstGeom prst="wedgeRoundRectCallout">
            <a:avLst>
              <a:gd name="adj1" fmla="val 68088"/>
              <a:gd name="adj2" fmla="val -92491"/>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rgbClr val="000099"/>
                </a:solidFill>
                <a:latin typeface="Tahoma" pitchFamily="34" charset="0"/>
                <a:ea typeface="Osaka"/>
                <a:cs typeface="Osaka"/>
              </a:defRPr>
            </a:lvl1pPr>
            <a:lvl2pPr marL="742950" indent="-285750">
              <a:defRPr sz="2400">
                <a:solidFill>
                  <a:srgbClr val="000099"/>
                </a:solidFill>
                <a:latin typeface="Tahoma" pitchFamily="34" charset="0"/>
                <a:ea typeface="Osaka"/>
                <a:cs typeface="Osaka"/>
              </a:defRPr>
            </a:lvl2pPr>
            <a:lvl3pPr marL="1143000" indent="-228600">
              <a:defRPr sz="2400">
                <a:solidFill>
                  <a:srgbClr val="000099"/>
                </a:solidFill>
                <a:latin typeface="Tahoma" pitchFamily="34" charset="0"/>
                <a:ea typeface="Osaka"/>
                <a:cs typeface="Osaka"/>
              </a:defRPr>
            </a:lvl3pPr>
            <a:lvl4pPr marL="1600200" indent="-228600">
              <a:defRPr sz="2400">
                <a:solidFill>
                  <a:srgbClr val="000099"/>
                </a:solidFill>
                <a:latin typeface="Tahoma" pitchFamily="34" charset="0"/>
                <a:ea typeface="Osaka"/>
                <a:cs typeface="Osaka"/>
              </a:defRPr>
            </a:lvl4pPr>
            <a:lvl5pPr marL="2057400" indent="-228600">
              <a:defRPr sz="2400">
                <a:solidFill>
                  <a:srgbClr val="000099"/>
                </a:solidFill>
                <a:latin typeface="Tahoma" pitchFamily="34" charset="0"/>
                <a:ea typeface="Osaka"/>
                <a:cs typeface="Osaka"/>
              </a:defRPr>
            </a:lvl5pPr>
            <a:lvl6pPr marL="25146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6pPr>
            <a:lvl7pPr marL="29718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7pPr>
            <a:lvl8pPr marL="34290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8pPr>
            <a:lvl9pPr marL="38862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9pPr>
          </a:lstStyle>
          <a:p>
            <a:pPr algn="ctr">
              <a:spcBef>
                <a:spcPct val="0"/>
              </a:spcBef>
              <a:buSzTx/>
              <a:buFontTx/>
              <a:buNone/>
            </a:pPr>
            <a:r>
              <a:rPr lang="en-US" altLang="he-IL" sz="2800" b="1">
                <a:solidFill>
                  <a:schemeClr val="tx1"/>
                </a:solidFill>
                <a:cs typeface="Times New Roman (Hebrew)" pitchFamily="26" charset="-79"/>
              </a:rPr>
              <a:t>Direkte Kinematik:</a:t>
            </a:r>
          </a:p>
          <a:p>
            <a:pPr algn="ctr">
              <a:spcBef>
                <a:spcPct val="0"/>
              </a:spcBef>
              <a:buSzTx/>
              <a:buFontTx/>
              <a:buNone/>
            </a:pPr>
            <a:endParaRPr lang="en-US" altLang="he-IL" sz="1200" b="1">
              <a:solidFill>
                <a:schemeClr val="tx1"/>
              </a:solidFill>
              <a:cs typeface="Times New Roman (Hebrew)" pitchFamily="26" charset="-79"/>
            </a:endParaRPr>
          </a:p>
          <a:p>
            <a:pPr algn="ctr">
              <a:spcBef>
                <a:spcPct val="0"/>
              </a:spcBef>
              <a:buSzTx/>
              <a:buFontTx/>
              <a:buNone/>
            </a:pPr>
            <a:r>
              <a:rPr lang="en-US" altLang="he-IL" sz="2800" b="1">
                <a:solidFill>
                  <a:schemeClr val="tx1"/>
                </a:solidFill>
                <a:cs typeface="Times New Roman (Hebrew)" pitchFamily="26" charset="-79"/>
              </a:rPr>
              <a:t>HIER!</a:t>
            </a:r>
            <a:endParaRPr lang="en-US" altLang="he-IL" sz="2800">
              <a:solidFill>
                <a:schemeClr val="tx1"/>
              </a:solidFill>
              <a:cs typeface="Times New Roman (Hebrew)" pitchFamily="26" charset="-79"/>
            </a:endParaRPr>
          </a:p>
        </p:txBody>
      </p:sp>
      <p:sp>
        <p:nvSpPr>
          <p:cNvPr id="16390" name="Rectangle 8"/>
          <p:cNvSpPr>
            <a:spLocks noGrp="1" noChangeArrowheads="1"/>
          </p:cNvSpPr>
          <p:nvPr>
            <p:ph type="title"/>
          </p:nvPr>
        </p:nvSpPr>
        <p:spPr>
          <a:noFill/>
        </p:spPr>
        <p:txBody>
          <a:bodyPr>
            <a:normAutofit fontScale="90000"/>
          </a:bodyPr>
          <a:lstStyle/>
          <a:p>
            <a:pPr eaLnBrk="1" hangingPunct="1"/>
            <a:r>
              <a:rPr lang="de-DE" altLang="de-DE" dirty="0"/>
              <a:t>Problemstellung</a:t>
            </a:r>
            <a:br>
              <a:rPr lang="de-DE" altLang="de-DE" dirty="0"/>
            </a:br>
            <a:endParaRPr lang="de-DE" altLang="de-DE" dirty="0"/>
          </a:p>
        </p:txBody>
      </p:sp>
    </p:spTree>
    <p:extLst>
      <p:ext uri="{BB962C8B-B14F-4D97-AF65-F5344CB8AC3E}">
        <p14:creationId xmlns:p14="http://schemas.microsoft.com/office/powerpoint/2010/main" val="2888776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animBg="1"/>
      <p:bldP spid="33792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3"/>
          <p:cNvSpPr>
            <a:spLocks noGrp="1"/>
          </p:cNvSpPr>
          <p:nvPr>
            <p:ph type="sldNum" sz="quarter" idx="10"/>
          </p:nvPr>
        </p:nvSpPr>
        <p:spPr/>
        <p:txBody>
          <a:bodyPr/>
          <a:lstStyle/>
          <a:p>
            <a:pPr>
              <a:defRPr/>
            </a:pPr>
            <a:fld id="{CD643B4D-6BBE-4CA1-87E9-D10AF398D047}" type="slidenum">
              <a:rPr lang="de-DE"/>
              <a:pPr>
                <a:defRPr/>
              </a:pPr>
              <a:t>7</a:t>
            </a:fld>
            <a:endParaRPr lang="de-DE"/>
          </a:p>
        </p:txBody>
      </p:sp>
      <p:pic>
        <p:nvPicPr>
          <p:cNvPr id="18435" name="Picture 10" descr="Armar3 Kop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1216025"/>
            <a:ext cx="3954462"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A50021"/>
                </a:solidFill>
                <a:miter lim="800000"/>
                <a:headEnd/>
                <a:tailEnd/>
              </a14:hiddenLine>
            </a:ext>
          </a:extLst>
        </p:spPr>
      </p:pic>
      <p:sp>
        <p:nvSpPr>
          <p:cNvPr id="320517" name="AutoShape 5"/>
          <p:cNvSpPr>
            <a:spLocks noChangeArrowheads="1"/>
          </p:cNvSpPr>
          <p:nvPr/>
        </p:nvSpPr>
        <p:spPr bwMode="auto">
          <a:xfrm>
            <a:off x="1403350" y="1446213"/>
            <a:ext cx="4197350" cy="1403350"/>
          </a:xfrm>
          <a:prstGeom prst="cloudCallout">
            <a:avLst>
              <a:gd name="adj1" fmla="val 94287"/>
              <a:gd name="adj2" fmla="val -47625"/>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196850" indent="-196850">
              <a:defRPr sz="2400">
                <a:solidFill>
                  <a:srgbClr val="000099"/>
                </a:solidFill>
                <a:latin typeface="Tahoma" pitchFamily="34" charset="0"/>
                <a:ea typeface="Osaka"/>
                <a:cs typeface="Osaka"/>
              </a:defRPr>
            </a:lvl1pPr>
            <a:lvl2pPr marL="742950" indent="-285750">
              <a:defRPr sz="2400">
                <a:solidFill>
                  <a:srgbClr val="000099"/>
                </a:solidFill>
                <a:latin typeface="Tahoma" pitchFamily="34" charset="0"/>
                <a:ea typeface="Osaka"/>
                <a:cs typeface="Osaka"/>
              </a:defRPr>
            </a:lvl2pPr>
            <a:lvl3pPr marL="1143000" indent="-228600">
              <a:defRPr sz="2400">
                <a:solidFill>
                  <a:srgbClr val="000099"/>
                </a:solidFill>
                <a:latin typeface="Tahoma" pitchFamily="34" charset="0"/>
                <a:ea typeface="Osaka"/>
                <a:cs typeface="Osaka"/>
              </a:defRPr>
            </a:lvl3pPr>
            <a:lvl4pPr marL="1600200" indent="-228600">
              <a:defRPr sz="2400">
                <a:solidFill>
                  <a:srgbClr val="000099"/>
                </a:solidFill>
                <a:latin typeface="Tahoma" pitchFamily="34" charset="0"/>
                <a:ea typeface="Osaka"/>
                <a:cs typeface="Osaka"/>
              </a:defRPr>
            </a:lvl4pPr>
            <a:lvl5pPr marL="2057400" indent="-228600">
              <a:defRPr sz="2400">
                <a:solidFill>
                  <a:srgbClr val="000099"/>
                </a:solidFill>
                <a:latin typeface="Tahoma" pitchFamily="34" charset="0"/>
                <a:ea typeface="Osaka"/>
                <a:cs typeface="Osaka"/>
              </a:defRPr>
            </a:lvl5pPr>
            <a:lvl6pPr marL="25146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6pPr>
            <a:lvl7pPr marL="29718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7pPr>
            <a:lvl8pPr marL="34290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8pPr>
            <a:lvl9pPr marL="38862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9pPr>
          </a:lstStyle>
          <a:p>
            <a:pPr>
              <a:spcBef>
                <a:spcPct val="0"/>
              </a:spcBef>
              <a:buSzTx/>
              <a:buFontTx/>
              <a:buNone/>
            </a:pPr>
            <a:r>
              <a:rPr lang="en-US" altLang="he-IL" sz="2000">
                <a:solidFill>
                  <a:schemeClr val="tx1"/>
                </a:solidFill>
                <a:latin typeface="Comic Sans MS" pitchFamily="66" charset="0"/>
                <a:cs typeface="Times New Roman (Hebrew)" pitchFamily="26" charset="-79"/>
              </a:rPr>
              <a:t>Wie bewege ich meine H</a:t>
            </a:r>
            <a:r>
              <a:rPr lang="de-DE" altLang="he-IL" sz="2000">
                <a:solidFill>
                  <a:schemeClr val="tx1"/>
                </a:solidFill>
                <a:latin typeface="Comic Sans MS" pitchFamily="66" charset="0"/>
                <a:cs typeface="Times New Roman (Hebrew)" pitchFamily="26" charset="-79"/>
              </a:rPr>
              <a:t>and zum Kühlschrank</a:t>
            </a:r>
            <a:r>
              <a:rPr lang="en-US" altLang="he-IL" sz="2000">
                <a:solidFill>
                  <a:schemeClr val="tx1"/>
                </a:solidFill>
                <a:latin typeface="Comic Sans MS" pitchFamily="66" charset="0"/>
                <a:cs typeface="Times New Roman (Hebrew)" pitchFamily="26" charset="-79"/>
              </a:rPr>
              <a:t>?</a:t>
            </a:r>
            <a:endParaRPr lang="de-DE" altLang="de-DE" sz="2000">
              <a:solidFill>
                <a:schemeClr val="tx1"/>
              </a:solidFill>
              <a:latin typeface="Comic Sans MS" pitchFamily="66" charset="0"/>
              <a:cs typeface="Times New Roman (Hebrew)" pitchFamily="26" charset="-79"/>
            </a:endParaRPr>
          </a:p>
        </p:txBody>
      </p:sp>
      <p:sp>
        <p:nvSpPr>
          <p:cNvPr id="320518" name="AutoShape 6"/>
          <p:cNvSpPr>
            <a:spLocks noChangeArrowheads="1"/>
          </p:cNvSpPr>
          <p:nvPr/>
        </p:nvSpPr>
        <p:spPr bwMode="auto">
          <a:xfrm>
            <a:off x="179388" y="4689475"/>
            <a:ext cx="4537075" cy="1204913"/>
          </a:xfrm>
          <a:prstGeom prst="wedgeRoundRectCallout">
            <a:avLst>
              <a:gd name="adj1" fmla="val 82926"/>
              <a:gd name="adj2" fmla="val -91370"/>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rgbClr val="000099"/>
                </a:solidFill>
                <a:latin typeface="Tahoma" pitchFamily="34" charset="0"/>
                <a:ea typeface="Osaka"/>
                <a:cs typeface="Osaka"/>
              </a:defRPr>
            </a:lvl1pPr>
            <a:lvl2pPr marL="742950" indent="-285750">
              <a:defRPr sz="2400">
                <a:solidFill>
                  <a:srgbClr val="000099"/>
                </a:solidFill>
                <a:latin typeface="Tahoma" pitchFamily="34" charset="0"/>
                <a:ea typeface="Osaka"/>
                <a:cs typeface="Osaka"/>
              </a:defRPr>
            </a:lvl2pPr>
            <a:lvl3pPr marL="1143000" indent="-228600">
              <a:defRPr sz="2400">
                <a:solidFill>
                  <a:srgbClr val="000099"/>
                </a:solidFill>
                <a:latin typeface="Tahoma" pitchFamily="34" charset="0"/>
                <a:ea typeface="Osaka"/>
                <a:cs typeface="Osaka"/>
              </a:defRPr>
            </a:lvl3pPr>
            <a:lvl4pPr marL="1600200" indent="-228600">
              <a:defRPr sz="2400">
                <a:solidFill>
                  <a:srgbClr val="000099"/>
                </a:solidFill>
                <a:latin typeface="Tahoma" pitchFamily="34" charset="0"/>
                <a:ea typeface="Osaka"/>
                <a:cs typeface="Osaka"/>
              </a:defRPr>
            </a:lvl4pPr>
            <a:lvl5pPr marL="2057400" indent="-228600">
              <a:defRPr sz="2400">
                <a:solidFill>
                  <a:srgbClr val="000099"/>
                </a:solidFill>
                <a:latin typeface="Tahoma" pitchFamily="34" charset="0"/>
                <a:ea typeface="Osaka"/>
                <a:cs typeface="Osaka"/>
              </a:defRPr>
            </a:lvl5pPr>
            <a:lvl6pPr marL="25146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6pPr>
            <a:lvl7pPr marL="29718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7pPr>
            <a:lvl8pPr marL="34290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8pPr>
            <a:lvl9pPr marL="3886200" indent="-228600" eaLnBrk="0" fontAlgn="base" hangingPunct="0">
              <a:spcBef>
                <a:spcPct val="50000"/>
              </a:spcBef>
              <a:spcAft>
                <a:spcPct val="0"/>
              </a:spcAft>
              <a:buSzPct val="75000"/>
              <a:buFont typeface="Wingdings" pitchFamily="2" charset="2"/>
              <a:defRPr sz="2400">
                <a:solidFill>
                  <a:srgbClr val="000099"/>
                </a:solidFill>
                <a:latin typeface="Tahoma" pitchFamily="34" charset="0"/>
                <a:ea typeface="Osaka"/>
                <a:cs typeface="Osaka"/>
              </a:defRPr>
            </a:lvl9pPr>
          </a:lstStyle>
          <a:p>
            <a:pPr algn="ctr">
              <a:spcBef>
                <a:spcPct val="0"/>
              </a:spcBef>
              <a:buSzTx/>
              <a:buFontTx/>
              <a:buNone/>
            </a:pPr>
            <a:r>
              <a:rPr lang="en-US" altLang="he-IL" sz="2800" b="1">
                <a:solidFill>
                  <a:schemeClr val="tx1"/>
                </a:solidFill>
                <a:cs typeface="Times New Roman (Hebrew)" pitchFamily="26" charset="-79"/>
              </a:rPr>
              <a:t>Inverse Kinematik:</a:t>
            </a:r>
          </a:p>
          <a:p>
            <a:pPr algn="ctr">
              <a:spcBef>
                <a:spcPct val="0"/>
              </a:spcBef>
              <a:buSzTx/>
              <a:buFontTx/>
              <a:buNone/>
            </a:pPr>
            <a:endParaRPr lang="en-US" altLang="he-IL" sz="1200">
              <a:solidFill>
                <a:schemeClr val="tx1"/>
              </a:solidFill>
              <a:cs typeface="Times New Roman (Hebrew)" pitchFamily="26" charset="-79"/>
            </a:endParaRPr>
          </a:p>
          <a:p>
            <a:pPr algn="ctr">
              <a:spcBef>
                <a:spcPct val="0"/>
              </a:spcBef>
              <a:buSzTx/>
              <a:buFontTx/>
              <a:buNone/>
            </a:pPr>
            <a:r>
              <a:rPr lang="en-US" altLang="he-IL" sz="2800">
                <a:solidFill>
                  <a:schemeClr val="tx1"/>
                </a:solidFill>
                <a:cs typeface="Times New Roman (Hebrew)" pitchFamily="26" charset="-79"/>
              </a:rPr>
              <a:t>Bestimmt die Gelenkwinkel</a:t>
            </a:r>
          </a:p>
        </p:txBody>
      </p:sp>
      <p:sp>
        <p:nvSpPr>
          <p:cNvPr id="18438" name="Rectangle 8"/>
          <p:cNvSpPr>
            <a:spLocks noGrp="1" noChangeArrowheads="1"/>
          </p:cNvSpPr>
          <p:nvPr>
            <p:ph type="title"/>
          </p:nvPr>
        </p:nvSpPr>
        <p:spPr>
          <a:xfrm>
            <a:off x="457200" y="44624"/>
            <a:ext cx="8229600" cy="1143000"/>
          </a:xfrm>
          <a:noFill/>
        </p:spPr>
        <p:txBody>
          <a:bodyPr/>
          <a:lstStyle/>
          <a:p>
            <a:pPr eaLnBrk="1" hangingPunct="1"/>
            <a:r>
              <a:rPr lang="de-DE" altLang="de-DE" dirty="0"/>
              <a:t>Problemstellung</a:t>
            </a:r>
          </a:p>
        </p:txBody>
      </p:sp>
    </p:spTree>
    <p:extLst>
      <p:ext uri="{BB962C8B-B14F-4D97-AF65-F5344CB8AC3E}">
        <p14:creationId xmlns:p14="http://schemas.microsoft.com/office/powerpoint/2010/main" val="2780461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animBg="1"/>
      <p:bldP spid="32051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a:xfrm>
            <a:off x="457200" y="-99392"/>
            <a:ext cx="8229600" cy="1143000"/>
          </a:xfrm>
        </p:spPr>
        <p:txBody>
          <a:bodyPr/>
          <a:lstStyle/>
          <a:p>
            <a:r>
              <a:rPr lang="de-DE" altLang="de-DE" dirty="0"/>
              <a:t>Inhalt</a:t>
            </a:r>
          </a:p>
        </p:txBody>
      </p:sp>
      <p:sp>
        <p:nvSpPr>
          <p:cNvPr id="18435" name="Inhaltsplatzhalter 13"/>
          <p:cNvSpPr>
            <a:spLocks noGrp="1"/>
          </p:cNvSpPr>
          <p:nvPr>
            <p:ph sz="half" idx="1"/>
          </p:nvPr>
        </p:nvSpPr>
        <p:spPr>
          <a:xfrm>
            <a:off x="304800" y="914400"/>
            <a:ext cx="4191000" cy="5181600"/>
          </a:xfrm>
          <a:solidFill>
            <a:schemeClr val="bg2">
              <a:lumMod val="40000"/>
              <a:lumOff val="60000"/>
            </a:schemeClr>
          </a:solidFill>
          <a:ln w="34925" cap="flat" algn="ctr">
            <a:headEnd type="none" w="med" len="med"/>
            <a:tailEnd type="none" w="med" len="med"/>
          </a:ln>
        </p:spPr>
        <p:txBody>
          <a:bodyPr/>
          <a:lstStyle/>
          <a:p>
            <a:pPr marL="0" indent="0" algn="ctr">
              <a:spcAft>
                <a:spcPts val="1200"/>
              </a:spcAft>
              <a:buFontTx/>
              <a:buNone/>
            </a:pPr>
            <a:r>
              <a:rPr lang="de-DE" altLang="de-DE" sz="2400" b="1" dirty="0"/>
              <a:t>Mathematische</a:t>
            </a:r>
            <a:br>
              <a:rPr lang="de-DE" altLang="de-DE" sz="2400" b="1" dirty="0"/>
            </a:br>
            <a:r>
              <a:rPr lang="de-DE" altLang="de-DE" sz="2400" b="1" dirty="0"/>
              <a:t>Grundlagen 1</a:t>
            </a:r>
          </a:p>
          <a:p>
            <a:pPr marL="0" indent="0"/>
            <a:r>
              <a:rPr lang="de-DE" altLang="de-DE" sz="2400" dirty="0"/>
              <a:t>Beschreibung von</a:t>
            </a:r>
            <a:br>
              <a:rPr lang="de-DE" altLang="de-DE" sz="2400" dirty="0"/>
            </a:br>
            <a:r>
              <a:rPr lang="de-DE" altLang="de-DE" sz="2400" dirty="0"/>
              <a:t>Objekten und Objektlagen</a:t>
            </a:r>
            <a:br>
              <a:rPr lang="de-DE" altLang="de-DE" sz="2400" dirty="0"/>
            </a:br>
            <a:r>
              <a:rPr lang="de-DE" altLang="de-DE" sz="2400" dirty="0"/>
              <a:t>im 3-dim., euklidischen</a:t>
            </a:r>
            <a:br>
              <a:rPr lang="de-DE" altLang="de-DE" sz="2400" dirty="0"/>
            </a:br>
            <a:r>
              <a:rPr lang="de-DE" altLang="de-DE" sz="2400" dirty="0"/>
              <a:t>Raum</a:t>
            </a:r>
          </a:p>
          <a:p>
            <a:pPr marL="0" indent="0"/>
            <a:r>
              <a:rPr lang="de-DE" altLang="de-DE" sz="2400" dirty="0"/>
              <a:t>Orientierungsbeschreibung</a:t>
            </a:r>
            <a:br>
              <a:rPr lang="de-DE" altLang="de-DE" sz="2400" dirty="0"/>
            </a:br>
            <a:r>
              <a:rPr lang="de-DE" altLang="de-DE" sz="2400" dirty="0"/>
              <a:t>mit 3x3-Matrix</a:t>
            </a:r>
          </a:p>
          <a:p>
            <a:pPr marL="0" indent="0"/>
            <a:r>
              <a:rPr lang="de-DE" altLang="de-DE" sz="2400" dirty="0"/>
              <a:t>Homogene 4x4-Matrix</a:t>
            </a:r>
          </a:p>
        </p:txBody>
      </p:sp>
      <p:sp>
        <p:nvSpPr>
          <p:cNvPr id="19460" name="Inhaltsplatzhalter 14"/>
          <p:cNvSpPr>
            <a:spLocks noGrp="1"/>
          </p:cNvSpPr>
          <p:nvPr>
            <p:ph sz="half" idx="2"/>
          </p:nvPr>
        </p:nvSpPr>
        <p:spPr>
          <a:xfrm>
            <a:off x="4648200" y="914400"/>
            <a:ext cx="4343400" cy="5181600"/>
          </a:xfrm>
          <a:ln w="34925" cap="flat">
            <a:solidFill>
              <a:srgbClr val="18856A"/>
            </a:solidFill>
            <a:miter lim="800000"/>
            <a:headEnd type="none" w="med" len="med"/>
            <a:tailEnd type="none" w="med" len="med"/>
          </a:ln>
        </p:spPr>
        <p:txBody>
          <a:bodyPr/>
          <a:lstStyle/>
          <a:p>
            <a:pPr marL="0" indent="0" algn="ctr">
              <a:spcAft>
                <a:spcPts val="1200"/>
              </a:spcAft>
              <a:buFontTx/>
              <a:buNone/>
            </a:pPr>
            <a:r>
              <a:rPr lang="de-DE" altLang="de-DE" sz="2400" b="1" dirty="0"/>
              <a:t>Mathematische</a:t>
            </a:r>
            <a:br>
              <a:rPr lang="de-DE" altLang="de-DE" sz="2400" b="1" dirty="0"/>
            </a:br>
            <a:r>
              <a:rPr lang="de-DE" altLang="de-DE" sz="2400" b="1" dirty="0"/>
              <a:t>Grundlagen 2</a:t>
            </a:r>
          </a:p>
          <a:p>
            <a:pPr marL="0" indent="0"/>
            <a:r>
              <a:rPr lang="de-DE" altLang="de-DE" sz="2400" dirty="0"/>
              <a:t>Rotation und Translation</a:t>
            </a:r>
            <a:br>
              <a:rPr lang="de-DE" altLang="de-DE" sz="2400" dirty="0"/>
            </a:br>
            <a:r>
              <a:rPr lang="de-DE" altLang="de-DE" sz="2400" dirty="0"/>
              <a:t>von Punkten</a:t>
            </a:r>
          </a:p>
          <a:p>
            <a:pPr marL="0" indent="0"/>
            <a:r>
              <a:rPr lang="de-DE" altLang="de-DE" sz="2400" dirty="0"/>
              <a:t>Verkettete</a:t>
            </a:r>
            <a:br>
              <a:rPr lang="de-DE" altLang="de-DE" sz="2400" dirty="0"/>
            </a:br>
            <a:r>
              <a:rPr lang="de-DE" altLang="de-DE" sz="2400" dirty="0"/>
              <a:t>Lagebeschreibung</a:t>
            </a:r>
          </a:p>
          <a:p>
            <a:pPr marL="0" indent="0"/>
            <a:r>
              <a:rPr lang="de-DE" altLang="de-DE" sz="2400" dirty="0"/>
              <a:t>Duale 3x3-Matrix</a:t>
            </a:r>
          </a:p>
          <a:p>
            <a:pPr marL="0" indent="0"/>
            <a:r>
              <a:rPr lang="de-DE" altLang="de-DE" sz="2400" dirty="0"/>
              <a:t>Quaternionen</a:t>
            </a:r>
          </a:p>
          <a:p>
            <a:pPr marL="0" indent="0">
              <a:buFontTx/>
              <a:buNone/>
            </a:pPr>
            <a:endParaRPr lang="de-DE" altLang="de-DE" sz="2400" dirty="0"/>
          </a:p>
        </p:txBody>
      </p:sp>
      <p:sp>
        <p:nvSpPr>
          <p:cNvPr id="19461" name="Foliennummernplatzhalt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45017ADB-D217-4EF8-BB30-EEEFFBEC3D73}" type="slidenum">
              <a:rPr lang="de-DE" altLang="de-DE">
                <a:latin typeface="Arial" pitchFamily="34" charset="0"/>
              </a:rPr>
              <a:pPr/>
              <a:t>8</a:t>
            </a:fld>
            <a:endParaRPr lang="de-DE" altLang="de-DE">
              <a:latin typeface="Arial" pitchFamily="34" charset="0"/>
            </a:endParaRPr>
          </a:p>
        </p:txBody>
      </p:sp>
      <p:cxnSp>
        <p:nvCxnSpPr>
          <p:cNvPr id="19462" name="Gerade Verbindung mit Pfeil 7"/>
          <p:cNvCxnSpPr>
            <a:cxnSpLocks noChangeShapeType="1"/>
          </p:cNvCxnSpPr>
          <p:nvPr/>
        </p:nvCxnSpPr>
        <p:spPr bwMode="auto">
          <a:xfrm>
            <a:off x="4648200" y="563880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type="arrow" w="med" len="med"/>
              </a14:hiddenLine>
            </a:ext>
          </a:extLst>
        </p:spPr>
      </p:cxnSp>
      <p:cxnSp>
        <p:nvCxnSpPr>
          <p:cNvPr id="19463" name="Gerade Verbindung mit Pfeil 9"/>
          <p:cNvCxnSpPr>
            <a:cxnSpLocks noChangeShapeType="1"/>
          </p:cNvCxnSpPr>
          <p:nvPr/>
        </p:nvCxnSpPr>
        <p:spPr bwMode="auto">
          <a:xfrm flipV="1">
            <a:off x="3833813" y="3581400"/>
            <a:ext cx="2262187" cy="11049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type="arrow" w="med" len="med"/>
              </a14:hiddenLine>
            </a:ext>
          </a:extLst>
        </p:spPr>
      </p:cxnSp>
      <p:cxnSp>
        <p:nvCxnSpPr>
          <p:cNvPr id="19464" name="Gerade Verbindung mit Pfeil 12"/>
          <p:cNvCxnSpPr>
            <a:cxnSpLocks noChangeShapeType="1"/>
          </p:cNvCxnSpPr>
          <p:nvPr/>
        </p:nvCxnSpPr>
        <p:spPr bwMode="auto">
          <a:xfrm>
            <a:off x="3505200" y="2133600"/>
            <a:ext cx="4267200" cy="21336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type="arrow" w="med" len="med"/>
              </a14:hiddenLine>
            </a:ext>
          </a:extLst>
        </p:spPr>
      </p:cxnSp>
      <p:cxnSp>
        <p:nvCxnSpPr>
          <p:cNvPr id="19465" name="Gerade Verbindung mit Pfeil 14"/>
          <p:cNvCxnSpPr>
            <a:cxnSpLocks noChangeShapeType="1"/>
          </p:cNvCxnSpPr>
          <p:nvPr/>
        </p:nvCxnSpPr>
        <p:spPr bwMode="auto">
          <a:xfrm>
            <a:off x="5105400" y="45720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type="arrow" w="med" len="med"/>
              </a14:hiddenLine>
            </a:ext>
          </a:extLst>
        </p:spPr>
      </p:cxnSp>
      <p:cxnSp>
        <p:nvCxnSpPr>
          <p:cNvPr id="19466" name="Gekrümmte Verbindung 24"/>
          <p:cNvCxnSpPr>
            <a:cxnSpLocks noChangeShapeType="1"/>
          </p:cNvCxnSpPr>
          <p:nvPr/>
        </p:nvCxnSpPr>
        <p:spPr bwMode="auto">
          <a:xfrm rot="10800000" flipV="1">
            <a:off x="2514600" y="3581400"/>
            <a:ext cx="3200400" cy="685800"/>
          </a:xfrm>
          <a:prstGeom prst="curved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a14:hiddenLine>
            </a:ext>
          </a:extLst>
        </p:spPr>
      </p:cxnSp>
      <p:cxnSp>
        <p:nvCxnSpPr>
          <p:cNvPr id="19467" name="Gerade Verbindung mit Pfeil 35"/>
          <p:cNvCxnSpPr>
            <a:cxnSpLocks noChangeShapeType="1"/>
          </p:cNvCxnSpPr>
          <p:nvPr/>
        </p:nvCxnSpPr>
        <p:spPr bwMode="auto">
          <a:xfrm rot="5400000">
            <a:off x="5715000" y="3352800"/>
            <a:ext cx="1588" cy="1588"/>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a:tailEnd type="arrow" w="med" len="med"/>
              </a14:hiddenLine>
            </a:ext>
          </a:extLst>
        </p:spPr>
      </p:cxnSp>
    </p:spTree>
    <p:extLst>
      <p:ext uri="{BB962C8B-B14F-4D97-AF65-F5344CB8AC3E}">
        <p14:creationId xmlns:p14="http://schemas.microsoft.com/office/powerpoint/2010/main" val="246232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Inhaltsplatzhalter 2"/>
          <p:cNvSpPr>
            <a:spLocks noGrp="1"/>
          </p:cNvSpPr>
          <p:nvPr>
            <p:ph sz="half" idx="1"/>
          </p:nvPr>
        </p:nvSpPr>
        <p:spPr>
          <a:xfrm>
            <a:off x="231763" y="2260600"/>
            <a:ext cx="5867400" cy="5181600"/>
          </a:xfrm>
        </p:spPr>
        <p:txBody>
          <a:bodyPr/>
          <a:lstStyle/>
          <a:p>
            <a:pPr>
              <a:lnSpc>
                <a:spcPct val="90000"/>
              </a:lnSpc>
              <a:buFontTx/>
              <a:buNone/>
            </a:pPr>
            <a:r>
              <a:rPr lang="de-DE" altLang="de-DE" sz="2400" b="1" dirty="0"/>
              <a:t>Basiskoordinatensystem (BKS)</a:t>
            </a:r>
          </a:p>
          <a:p>
            <a:pPr>
              <a:lnSpc>
                <a:spcPct val="90000"/>
              </a:lnSpc>
            </a:pPr>
            <a:r>
              <a:rPr lang="de-DE" altLang="de-DE" sz="2000" dirty="0"/>
              <a:t>ein 3-dim. Koordinatensystem wird</a:t>
            </a:r>
            <a:br>
              <a:rPr lang="de-DE" altLang="de-DE" sz="2000" dirty="0"/>
            </a:br>
            <a:r>
              <a:rPr lang="de-DE" altLang="de-DE" sz="2000" dirty="0"/>
              <a:t>durch orthogonale Einheitsvektoren  </a:t>
            </a:r>
          </a:p>
          <a:p>
            <a:pPr>
              <a:lnSpc>
                <a:spcPct val="90000"/>
              </a:lnSpc>
              <a:buFontTx/>
              <a:buNone/>
            </a:pPr>
            <a:r>
              <a:rPr lang="de-DE" altLang="de-DE" sz="2000" dirty="0"/>
              <a:t>                               definiert</a:t>
            </a:r>
          </a:p>
          <a:p>
            <a:pPr>
              <a:lnSpc>
                <a:spcPct val="90000"/>
              </a:lnSpc>
              <a:buFontTx/>
              <a:buNone/>
            </a:pPr>
            <a:endParaRPr lang="de-DE" altLang="de-DE" sz="2400" dirty="0"/>
          </a:p>
          <a:p>
            <a:pPr>
              <a:lnSpc>
                <a:spcPct val="90000"/>
              </a:lnSpc>
              <a:buFontTx/>
              <a:buNone/>
            </a:pPr>
            <a:endParaRPr lang="de-DE" altLang="de-DE" sz="2400" dirty="0"/>
          </a:p>
          <a:p>
            <a:pPr>
              <a:lnSpc>
                <a:spcPct val="90000"/>
              </a:lnSpc>
              <a:buFontTx/>
              <a:buNone/>
            </a:pPr>
            <a:endParaRPr lang="de-DE" altLang="de-DE" sz="2400" dirty="0">
              <a:solidFill>
                <a:srgbClr val="000000"/>
              </a:solidFill>
            </a:endParaRPr>
          </a:p>
          <a:p>
            <a:endParaRPr lang="de-DE" altLang="de-DE" dirty="0"/>
          </a:p>
        </p:txBody>
      </p:sp>
      <p:sp>
        <p:nvSpPr>
          <p:cNvPr id="21507" name="Foliennummernplatzhalt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fld id="{0C7D3A31-FD5B-4BDD-897E-A47C879E0B6F}" type="slidenum">
              <a:rPr lang="de-DE" altLang="de-DE">
                <a:latin typeface="Arial" pitchFamily="34" charset="0"/>
              </a:rPr>
              <a:pPr/>
              <a:t>9</a:t>
            </a:fld>
            <a:endParaRPr lang="de-DE" altLang="de-DE">
              <a:latin typeface="Arial" pitchFamily="34" charset="0"/>
            </a:endParaRPr>
          </a:p>
        </p:txBody>
      </p:sp>
      <p:pic>
        <p:nvPicPr>
          <p:cNvPr id="21508" name="Picture 26" descr="vec_ex_ey_ez_B"/>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23528" y="3280716"/>
            <a:ext cx="17526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8"/>
          <p:cNvGrpSpPr>
            <a:grpSpLocks/>
          </p:cNvGrpSpPr>
          <p:nvPr/>
        </p:nvGrpSpPr>
        <p:grpSpPr bwMode="auto">
          <a:xfrm>
            <a:off x="5867401" y="2495697"/>
            <a:ext cx="2740025" cy="1690688"/>
            <a:chOff x="3409" y="1162"/>
            <a:chExt cx="1726" cy="1065"/>
          </a:xfrm>
        </p:grpSpPr>
        <p:sp>
          <p:nvSpPr>
            <p:cNvPr id="21511" name="Rectangle 9"/>
            <p:cNvSpPr>
              <a:spLocks noChangeArrowheads="1"/>
            </p:cNvSpPr>
            <p:nvPr/>
          </p:nvSpPr>
          <p:spPr bwMode="auto">
            <a:xfrm>
              <a:off x="3409" y="1996"/>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a:t>BKS</a:t>
              </a:r>
            </a:p>
          </p:txBody>
        </p:sp>
        <p:sp>
          <p:nvSpPr>
            <p:cNvPr id="21512" name="Rectangle 10"/>
            <p:cNvSpPr>
              <a:spLocks noChangeArrowheads="1"/>
            </p:cNvSpPr>
            <p:nvPr/>
          </p:nvSpPr>
          <p:spPr bwMode="auto">
            <a:xfrm>
              <a:off x="3710" y="1162"/>
              <a:ext cx="65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z-Achse</a:t>
              </a:r>
            </a:p>
          </p:txBody>
        </p:sp>
        <p:sp>
          <p:nvSpPr>
            <p:cNvPr id="21513" name="Rectangle 11"/>
            <p:cNvSpPr>
              <a:spLocks noChangeArrowheads="1"/>
            </p:cNvSpPr>
            <p:nvPr/>
          </p:nvSpPr>
          <p:spPr bwMode="auto">
            <a:xfrm>
              <a:off x="4360" y="1542"/>
              <a:ext cx="72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y-Achse</a:t>
              </a:r>
            </a:p>
          </p:txBody>
        </p:sp>
        <p:sp>
          <p:nvSpPr>
            <p:cNvPr id="21514" name="Rectangle 12"/>
            <p:cNvSpPr>
              <a:spLocks noChangeArrowheads="1"/>
            </p:cNvSpPr>
            <p:nvPr/>
          </p:nvSpPr>
          <p:spPr bwMode="auto">
            <a:xfrm>
              <a:off x="4470" y="1978"/>
              <a:ext cx="66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1400">
                  <a:solidFill>
                    <a:schemeClr val="tx1"/>
                  </a:solidFill>
                  <a:latin typeface="Helvetica" pitchFamily="34" charset="0"/>
                  <a:ea typeface="Osaka"/>
                  <a:cs typeface="Osaka"/>
                </a:defRPr>
              </a:lvl1pPr>
              <a:lvl2pPr marL="37931725" indent="-37474525" eaLnBrk="0" hangingPunct="0">
                <a:defRPr sz="1400">
                  <a:solidFill>
                    <a:schemeClr val="tx1"/>
                  </a:solidFill>
                  <a:latin typeface="Helvetica" pitchFamily="34" charset="0"/>
                  <a:ea typeface="Osaka"/>
                  <a:cs typeface="Osaka"/>
                </a:defRPr>
              </a:lvl2pPr>
              <a:lvl3pPr eaLnBrk="0" hangingPunct="0">
                <a:defRPr sz="1400">
                  <a:solidFill>
                    <a:schemeClr val="tx1"/>
                  </a:solidFill>
                  <a:latin typeface="Helvetica" pitchFamily="34" charset="0"/>
                  <a:ea typeface="Osaka"/>
                  <a:cs typeface="Osaka"/>
                </a:defRPr>
              </a:lvl3pPr>
              <a:lvl4pPr eaLnBrk="0" hangingPunct="0">
                <a:defRPr sz="1400">
                  <a:solidFill>
                    <a:schemeClr val="tx1"/>
                  </a:solidFill>
                  <a:latin typeface="Helvetica" pitchFamily="34" charset="0"/>
                  <a:ea typeface="Osaka"/>
                  <a:cs typeface="Osaka"/>
                </a:defRPr>
              </a:lvl4pPr>
              <a:lvl5pPr eaLnBrk="0" hangingPunct="0">
                <a:defRPr sz="1400">
                  <a:solidFill>
                    <a:schemeClr val="tx1"/>
                  </a:solidFill>
                  <a:latin typeface="Helvetica" pitchFamily="34" charset="0"/>
                  <a:ea typeface="Osaka"/>
                  <a:cs typeface="Osaka"/>
                </a:defRPr>
              </a:lvl5pPr>
              <a:lvl6pPr marL="457200" eaLnBrk="0" fontAlgn="base" hangingPunct="0">
                <a:spcBef>
                  <a:spcPct val="0"/>
                </a:spcBef>
                <a:spcAft>
                  <a:spcPct val="0"/>
                </a:spcAft>
                <a:defRPr sz="1400">
                  <a:solidFill>
                    <a:schemeClr val="tx1"/>
                  </a:solidFill>
                  <a:latin typeface="Helvetica" pitchFamily="34" charset="0"/>
                  <a:ea typeface="Osaka"/>
                  <a:cs typeface="Osaka"/>
                </a:defRPr>
              </a:lvl6pPr>
              <a:lvl7pPr marL="914400" eaLnBrk="0" fontAlgn="base" hangingPunct="0">
                <a:spcBef>
                  <a:spcPct val="0"/>
                </a:spcBef>
                <a:spcAft>
                  <a:spcPct val="0"/>
                </a:spcAft>
                <a:defRPr sz="1400">
                  <a:solidFill>
                    <a:schemeClr val="tx1"/>
                  </a:solidFill>
                  <a:latin typeface="Helvetica" pitchFamily="34" charset="0"/>
                  <a:ea typeface="Osaka"/>
                  <a:cs typeface="Osaka"/>
                </a:defRPr>
              </a:lvl7pPr>
              <a:lvl8pPr marL="1371600" eaLnBrk="0" fontAlgn="base" hangingPunct="0">
                <a:spcBef>
                  <a:spcPct val="0"/>
                </a:spcBef>
                <a:spcAft>
                  <a:spcPct val="0"/>
                </a:spcAft>
                <a:defRPr sz="1400">
                  <a:solidFill>
                    <a:schemeClr val="tx1"/>
                  </a:solidFill>
                  <a:latin typeface="Helvetica" pitchFamily="34" charset="0"/>
                  <a:ea typeface="Osaka"/>
                  <a:cs typeface="Osaka"/>
                </a:defRPr>
              </a:lvl8pPr>
              <a:lvl9pPr marL="1828800" eaLnBrk="0" fontAlgn="base" hangingPunct="0">
                <a:spcBef>
                  <a:spcPct val="0"/>
                </a:spcBef>
                <a:spcAft>
                  <a:spcPct val="0"/>
                </a:spcAft>
                <a:defRPr sz="1400">
                  <a:solidFill>
                    <a:schemeClr val="tx1"/>
                  </a:solidFill>
                  <a:latin typeface="Helvetica" pitchFamily="34" charset="0"/>
                  <a:ea typeface="Osaka"/>
                  <a:cs typeface="Osaka"/>
                </a:defRPr>
              </a:lvl9pPr>
            </a:lstStyle>
            <a:p>
              <a:pPr eaLnBrk="1" hangingPunct="1"/>
              <a:r>
                <a:rPr lang="de-DE" altLang="de-DE" sz="1800" i="1"/>
                <a:t>x-Achse</a:t>
              </a:r>
            </a:p>
          </p:txBody>
        </p:sp>
        <p:grpSp>
          <p:nvGrpSpPr>
            <p:cNvPr id="21515" name="Group 13"/>
            <p:cNvGrpSpPr>
              <a:grpSpLocks/>
            </p:cNvGrpSpPr>
            <p:nvPr/>
          </p:nvGrpSpPr>
          <p:grpSpPr bwMode="auto">
            <a:xfrm>
              <a:off x="3888" y="1388"/>
              <a:ext cx="569" cy="634"/>
              <a:chOff x="3888" y="1388"/>
              <a:chExt cx="569" cy="634"/>
            </a:xfrm>
          </p:grpSpPr>
          <p:grpSp>
            <p:nvGrpSpPr>
              <p:cNvPr id="21519" name="Group 14"/>
              <p:cNvGrpSpPr>
                <a:grpSpLocks/>
              </p:cNvGrpSpPr>
              <p:nvPr/>
            </p:nvGrpSpPr>
            <p:grpSpPr bwMode="auto">
              <a:xfrm>
                <a:off x="3888" y="1388"/>
                <a:ext cx="1" cy="632"/>
                <a:chOff x="3888" y="1388"/>
                <a:chExt cx="1" cy="632"/>
              </a:xfrm>
            </p:grpSpPr>
            <p:sp>
              <p:nvSpPr>
                <p:cNvPr id="21526" name="Line 15"/>
                <p:cNvSpPr>
                  <a:spLocks noChangeShapeType="1"/>
                </p:cNvSpPr>
                <p:nvPr/>
              </p:nvSpPr>
              <p:spPr bwMode="auto">
                <a:xfrm flipV="1">
                  <a:off x="3888" y="1700"/>
                  <a:ext cx="0" cy="32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1527" name="Line 16"/>
                <p:cNvSpPr>
                  <a:spLocks noChangeShapeType="1"/>
                </p:cNvSpPr>
                <p:nvPr/>
              </p:nvSpPr>
              <p:spPr bwMode="auto">
                <a:xfrm flipV="1">
                  <a:off x="3889" y="1388"/>
                  <a:ext cx="0" cy="6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520" name="Group 17"/>
              <p:cNvGrpSpPr>
                <a:grpSpLocks/>
              </p:cNvGrpSpPr>
              <p:nvPr/>
            </p:nvGrpSpPr>
            <p:grpSpPr bwMode="auto">
              <a:xfrm>
                <a:off x="3889" y="2012"/>
                <a:ext cx="568" cy="4"/>
                <a:chOff x="3889" y="2012"/>
                <a:chExt cx="568" cy="4"/>
              </a:xfrm>
            </p:grpSpPr>
            <p:sp>
              <p:nvSpPr>
                <p:cNvPr id="21524" name="Line 18"/>
                <p:cNvSpPr>
                  <a:spLocks noChangeShapeType="1"/>
                </p:cNvSpPr>
                <p:nvPr/>
              </p:nvSpPr>
              <p:spPr bwMode="auto">
                <a:xfrm>
                  <a:off x="3892" y="2016"/>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1525" name="Line 19"/>
                <p:cNvSpPr>
                  <a:spLocks noChangeShapeType="1"/>
                </p:cNvSpPr>
                <p:nvPr/>
              </p:nvSpPr>
              <p:spPr bwMode="auto">
                <a:xfrm>
                  <a:off x="3889" y="2012"/>
                  <a:ext cx="56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521" name="Group 20"/>
              <p:cNvGrpSpPr>
                <a:grpSpLocks/>
              </p:cNvGrpSpPr>
              <p:nvPr/>
            </p:nvGrpSpPr>
            <p:grpSpPr bwMode="auto">
              <a:xfrm>
                <a:off x="3892" y="1786"/>
                <a:ext cx="468" cy="236"/>
                <a:chOff x="3892" y="1786"/>
                <a:chExt cx="468" cy="236"/>
              </a:xfrm>
            </p:grpSpPr>
            <p:sp>
              <p:nvSpPr>
                <p:cNvPr id="21522" name="Line 21"/>
                <p:cNvSpPr>
                  <a:spLocks noChangeShapeType="1"/>
                </p:cNvSpPr>
                <p:nvPr/>
              </p:nvSpPr>
              <p:spPr bwMode="auto">
                <a:xfrm flipV="1">
                  <a:off x="3892" y="1897"/>
                  <a:ext cx="230" cy="12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sp>
              <p:nvSpPr>
                <p:cNvPr id="21523" name="Line 22"/>
                <p:cNvSpPr>
                  <a:spLocks noChangeShapeType="1"/>
                </p:cNvSpPr>
                <p:nvPr/>
              </p:nvSpPr>
              <p:spPr bwMode="auto">
                <a:xfrm flipV="1">
                  <a:off x="3892" y="1786"/>
                  <a:ext cx="468" cy="2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DE"/>
                </a:p>
              </p:txBody>
            </p:sp>
          </p:grpSp>
        </p:grpSp>
        <p:pic>
          <p:nvPicPr>
            <p:cNvPr id="21516" name="Picture 23" descr="vec_ezb"/>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555" y="1632"/>
              <a:ext cx="28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24" descr="vec_exb"/>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970" y="2064"/>
              <a:ext cx="30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25" descr="vec_eyb"/>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087" y="1627"/>
              <a:ext cx="28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0" name="Titel 1"/>
          <p:cNvSpPr>
            <a:spLocks noGrp="1"/>
          </p:cNvSpPr>
          <p:nvPr>
            <p:ph type="title"/>
          </p:nvPr>
        </p:nvSpPr>
        <p:spPr/>
        <p:txBody>
          <a:bodyPr/>
          <a:lstStyle/>
          <a:p>
            <a:r>
              <a:rPr lang="de-DE" altLang="de-DE" sz="2800"/>
              <a:t>Objekte und Objektlagen im euklid. 3D-Raum</a:t>
            </a:r>
          </a:p>
        </p:txBody>
      </p:sp>
    </p:spTree>
    <p:extLst>
      <p:ext uri="{BB962C8B-B14F-4D97-AF65-F5344CB8AC3E}">
        <p14:creationId xmlns:p14="http://schemas.microsoft.com/office/powerpoint/2010/main" val="828352730"/>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1345</Words>
  <Application>Microsoft Office PowerPoint</Application>
  <PresentationFormat>Bildschirmpräsentation (4:3)</PresentationFormat>
  <Paragraphs>252</Paragraphs>
  <Slides>24</Slides>
  <Notes>22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24</vt:i4>
      </vt:variant>
    </vt:vector>
  </HeadingPairs>
  <TitlesOfParts>
    <vt:vector size="34" baseType="lpstr">
      <vt:lpstr>Arial</vt:lpstr>
      <vt:lpstr>Calibri</vt:lpstr>
      <vt:lpstr>Cambria Math</vt:lpstr>
      <vt:lpstr>Comic Sans MS</vt:lpstr>
      <vt:lpstr>Helvetica</vt:lpstr>
      <vt:lpstr>Symbol</vt:lpstr>
      <vt:lpstr>Tahoma</vt:lpstr>
      <vt:lpstr>Times New Roman</vt:lpstr>
      <vt:lpstr>Wingdings</vt:lpstr>
      <vt:lpstr>Larissa</vt:lpstr>
      <vt:lpstr>VL4 Transformationen</vt:lpstr>
      <vt:lpstr>Kinematisches Modell</vt:lpstr>
      <vt:lpstr>Beispiel Gelenkwinkelraum</vt:lpstr>
      <vt:lpstr>Beispiel Gelenkwinkelraum</vt:lpstr>
      <vt:lpstr>Übersicht</vt:lpstr>
      <vt:lpstr>Problemstellung </vt:lpstr>
      <vt:lpstr>Problemstellung</vt:lpstr>
      <vt:lpstr>Inhalt</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Objekte und Objektlagen im euklid. 3D-Raum</vt:lpstr>
      <vt:lpstr>Orientierungsbeschreibung mit 3x3-Matrix</vt:lpstr>
      <vt:lpstr>Orientierungsbeschreibung mit 3x3-Matrix</vt:lpstr>
      <vt:lpstr>Orientierungsbeschreibung mit 3x3-Matrix</vt:lpstr>
      <vt:lpstr>Orientierungsbeschreibung mit 3x3-Matrix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Inhalt</dc:title>
  <dc:creator>Strand, Marcus - STR</dc:creator>
  <cp:lastModifiedBy>9b - Julius Richter</cp:lastModifiedBy>
  <cp:revision>38</cp:revision>
  <cp:lastPrinted>2020-04-29T10:35:29Z</cp:lastPrinted>
  <dcterms:created xsi:type="dcterms:W3CDTF">2014-03-13T12:18:26Z</dcterms:created>
  <dcterms:modified xsi:type="dcterms:W3CDTF">2021-03-10T15:09:26Z</dcterms:modified>
</cp:coreProperties>
</file>